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8" r:id="rId1"/>
  </p:sldMasterIdLst>
  <p:notesMasterIdLst>
    <p:notesMasterId r:id="rId8"/>
  </p:notesMasterIdLst>
  <p:sldIdLst>
    <p:sldId id="256" r:id="rId2"/>
    <p:sldId id="257" r:id="rId3"/>
    <p:sldId id="259" r:id="rId4"/>
    <p:sldId id="258" r:id="rId5"/>
    <p:sldId id="260" r:id="rId6"/>
    <p:sldId id="261" r:id="rId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85817" autoAdjust="0"/>
  </p:normalViewPr>
  <p:slideViewPr>
    <p:cSldViewPr snapToGrid="0">
      <p:cViewPr>
        <p:scale>
          <a:sx n="64" d="100"/>
          <a:sy n="64" d="100"/>
        </p:scale>
        <p:origin x="978" y="60"/>
      </p:cViewPr>
      <p:guideLst/>
    </p:cSldViewPr>
  </p:slideViewPr>
  <p:notesTextViewPr>
    <p:cViewPr>
      <p:scale>
        <a:sx n="125" d="100"/>
        <a:sy n="125"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oleObject" Target="file:///D:\Semester%20Courses\2020\Exercise_Excel.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r>
              <a:rPr lang="en-GB"/>
              <a:t>Video</a:t>
            </a:r>
            <a:r>
              <a:rPr lang="en-GB" baseline="0"/>
              <a:t> Sales</a:t>
            </a:r>
            <a:endParaRPr lang="en-GB"/>
          </a:p>
        </c:rich>
      </c:tx>
      <c:layout/>
      <c:overlay val="0"/>
      <c:spPr>
        <a:noFill/>
        <a:ln>
          <a:noFill/>
        </a:ln>
        <a:effectLst/>
      </c:spPr>
      <c:txPr>
        <a:bodyPr rot="0" spcFirstLastPara="1" vertOverflow="ellipsis" vert="horz" wrap="square" anchor="ctr" anchorCtr="1"/>
        <a:lstStyle/>
        <a:p>
          <a:pPr>
            <a:defRPr sz="1600"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endParaRPr lang="en-US"/>
        </a:p>
      </c:txPr>
    </c:title>
    <c:autoTitleDeleted val="0"/>
    <c:plotArea>
      <c:layout/>
      <c:barChart>
        <c:barDir val="col"/>
        <c:grouping val="clustered"/>
        <c:varyColors val="0"/>
        <c:ser>
          <c:idx val="0"/>
          <c:order val="0"/>
          <c:tx>
            <c:strRef>
              <c:f>Sheet1!$A$2</c:f>
              <c:strCache>
                <c:ptCount val="1"/>
                <c:pt idx="0">
                  <c:v>Pilates</c:v>
                </c:pt>
              </c:strCache>
            </c:strRef>
          </c:tx>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threePt" dir="t">
                <a:rot lat="0" lon="0" rev="19800000"/>
              </a:lightRig>
            </a:scene3d>
            <a:sp3d prstMaterial="flat">
              <a:bevelT w="25400" h="31750"/>
            </a:sp3d>
          </c:spPr>
          <c:invertIfNegative val="0"/>
          <c:cat>
            <c:strRef>
              <c:extLst>
                <c:ext xmlns:c15="http://schemas.microsoft.com/office/drawing/2012/chart" uri="{02D57815-91ED-43cb-92C2-25804820EDAC}">
                  <c15:fullRef>
                    <c15:sqref>Sheet1!$B$1:$F$1</c15:sqref>
                  </c15:fullRef>
                </c:ext>
              </c:extLst>
              <c:f>Sheet1!$E$1:$F$1</c:f>
              <c:strCache>
                <c:ptCount val="2"/>
                <c:pt idx="0">
                  <c:v>Sales By Numbers(%)</c:v>
                </c:pt>
                <c:pt idx="1">
                  <c:v>Sales By Revenue(%)</c:v>
                </c:pt>
              </c:strCache>
            </c:strRef>
          </c:cat>
          <c:val>
            <c:numRef>
              <c:extLst>
                <c:ext xmlns:c15="http://schemas.microsoft.com/office/drawing/2012/chart" uri="{02D57815-91ED-43cb-92C2-25804820EDAC}">
                  <c15:fullRef>
                    <c15:sqref>Sheet1!$B$2:$F$2</c15:sqref>
                  </c15:fullRef>
                </c:ext>
              </c:extLst>
              <c:f>Sheet1!$E$2:$F$2</c:f>
              <c:numCache>
                <c:formatCode>[$$-409]#,##0.00</c:formatCode>
                <c:ptCount val="2"/>
                <c:pt idx="0" formatCode="General">
                  <c:v>13.660245183887914</c:v>
                </c:pt>
                <c:pt idx="1" formatCode="General">
                  <c:v>14.23377584306958</c:v>
                </c:pt>
              </c:numCache>
            </c:numRef>
          </c:val>
        </c:ser>
        <c:ser>
          <c:idx val="1"/>
          <c:order val="1"/>
          <c:tx>
            <c:strRef>
              <c:f>Sheet1!$A$3</c:f>
              <c:strCache>
                <c:ptCount val="1"/>
                <c:pt idx="0">
                  <c:v>Step</c:v>
                </c:pt>
              </c:strCache>
            </c:strRef>
          </c:tx>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threePt" dir="t">
                <a:rot lat="0" lon="0" rev="19800000"/>
              </a:lightRig>
            </a:scene3d>
            <a:sp3d prstMaterial="flat">
              <a:bevelT w="25400" h="31750"/>
            </a:sp3d>
          </c:spPr>
          <c:invertIfNegative val="0"/>
          <c:cat>
            <c:strRef>
              <c:extLst>
                <c:ext xmlns:c15="http://schemas.microsoft.com/office/drawing/2012/chart" uri="{02D57815-91ED-43cb-92C2-25804820EDAC}">
                  <c15:fullRef>
                    <c15:sqref>Sheet1!$B$1:$F$1</c15:sqref>
                  </c15:fullRef>
                </c:ext>
              </c:extLst>
              <c:f>Sheet1!$E$1:$F$1</c:f>
              <c:strCache>
                <c:ptCount val="2"/>
                <c:pt idx="0">
                  <c:v>Sales By Numbers(%)</c:v>
                </c:pt>
                <c:pt idx="1">
                  <c:v>Sales By Revenue(%)</c:v>
                </c:pt>
              </c:strCache>
            </c:strRef>
          </c:cat>
          <c:val>
            <c:numRef>
              <c:extLst>
                <c:ext xmlns:c15="http://schemas.microsoft.com/office/drawing/2012/chart" uri="{02D57815-91ED-43cb-92C2-25804820EDAC}">
                  <c15:fullRef>
                    <c15:sqref>Sheet1!$B$3:$F$3</c15:sqref>
                  </c15:fullRef>
                </c:ext>
              </c:extLst>
              <c:f>Sheet1!$E$3:$F$3</c:f>
              <c:numCache>
                <c:formatCode>[$$-409]#,##0.00</c:formatCode>
                <c:ptCount val="2"/>
                <c:pt idx="0" formatCode="General">
                  <c:v>34.325744308231172</c:v>
                </c:pt>
                <c:pt idx="1" formatCode="General">
                  <c:v>17.877498814977706</c:v>
                </c:pt>
              </c:numCache>
            </c:numRef>
          </c:val>
        </c:ser>
        <c:ser>
          <c:idx val="2"/>
          <c:order val="2"/>
          <c:tx>
            <c:strRef>
              <c:f>Sheet1!$A$4</c:f>
              <c:strCache>
                <c:ptCount val="1"/>
                <c:pt idx="0">
                  <c:v>Weight Training</c:v>
                </c:pt>
              </c:strCache>
            </c:strRef>
          </c:tx>
          <c:spPr>
            <a:gradFill rotWithShape="1">
              <a:gsLst>
                <a:gs pos="0">
                  <a:schemeClr val="accent3">
                    <a:satMod val="103000"/>
                    <a:lumMod val="102000"/>
                    <a:tint val="94000"/>
                  </a:schemeClr>
                </a:gs>
                <a:gs pos="50000">
                  <a:schemeClr val="accent3">
                    <a:satMod val="110000"/>
                    <a:lumMod val="100000"/>
                    <a:shade val="100000"/>
                  </a:schemeClr>
                </a:gs>
                <a:gs pos="100000">
                  <a:schemeClr val="accent3">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threePt" dir="t">
                <a:rot lat="0" lon="0" rev="19800000"/>
              </a:lightRig>
            </a:scene3d>
            <a:sp3d prstMaterial="flat">
              <a:bevelT w="25400" h="31750"/>
            </a:sp3d>
          </c:spPr>
          <c:invertIfNegative val="0"/>
          <c:cat>
            <c:strRef>
              <c:extLst>
                <c:ext xmlns:c15="http://schemas.microsoft.com/office/drawing/2012/chart" uri="{02D57815-91ED-43cb-92C2-25804820EDAC}">
                  <c15:fullRef>
                    <c15:sqref>Sheet1!$B$1:$F$1</c15:sqref>
                  </c15:fullRef>
                </c:ext>
              </c:extLst>
              <c:f>Sheet1!$E$1:$F$1</c:f>
              <c:strCache>
                <c:ptCount val="2"/>
                <c:pt idx="0">
                  <c:v>Sales By Numbers(%)</c:v>
                </c:pt>
                <c:pt idx="1">
                  <c:v>Sales By Revenue(%)</c:v>
                </c:pt>
              </c:strCache>
            </c:strRef>
          </c:cat>
          <c:val>
            <c:numRef>
              <c:extLst>
                <c:ext xmlns:c15="http://schemas.microsoft.com/office/drawing/2012/chart" uri="{02D57815-91ED-43cb-92C2-25804820EDAC}">
                  <c15:fullRef>
                    <c15:sqref>Sheet1!$B$4:$F$4</c15:sqref>
                  </c15:fullRef>
                </c:ext>
              </c:extLst>
              <c:f>Sheet1!$E$4:$F$4</c:f>
              <c:numCache>
                <c:formatCode>[$$-409]#,##0.00</c:formatCode>
                <c:ptCount val="2"/>
                <c:pt idx="0" formatCode="General">
                  <c:v>12.872154115586691</c:v>
                </c:pt>
                <c:pt idx="1" formatCode="General">
                  <c:v>24.593487153993269</c:v>
                </c:pt>
              </c:numCache>
            </c:numRef>
          </c:val>
        </c:ser>
        <c:ser>
          <c:idx val="3"/>
          <c:order val="3"/>
          <c:tx>
            <c:strRef>
              <c:f>Sheet1!$A$5</c:f>
              <c:strCache>
                <c:ptCount val="1"/>
                <c:pt idx="0">
                  <c:v>Kickboxing</c:v>
                </c:pt>
              </c:strCache>
            </c:strRef>
          </c:tx>
          <c:spPr>
            <a:gradFill rotWithShape="1">
              <a:gsLst>
                <a:gs pos="0">
                  <a:schemeClr val="accent4">
                    <a:satMod val="103000"/>
                    <a:lumMod val="102000"/>
                    <a:tint val="94000"/>
                  </a:schemeClr>
                </a:gs>
                <a:gs pos="50000">
                  <a:schemeClr val="accent4">
                    <a:satMod val="110000"/>
                    <a:lumMod val="100000"/>
                    <a:shade val="100000"/>
                  </a:schemeClr>
                </a:gs>
                <a:gs pos="100000">
                  <a:schemeClr val="accent4">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threePt" dir="t">
                <a:rot lat="0" lon="0" rev="19800000"/>
              </a:lightRig>
            </a:scene3d>
            <a:sp3d prstMaterial="flat">
              <a:bevelT w="25400" h="31750"/>
            </a:sp3d>
          </c:spPr>
          <c:invertIfNegative val="0"/>
          <c:cat>
            <c:strRef>
              <c:extLst>
                <c:ext xmlns:c15="http://schemas.microsoft.com/office/drawing/2012/chart" uri="{02D57815-91ED-43cb-92C2-25804820EDAC}">
                  <c15:fullRef>
                    <c15:sqref>Sheet1!$B$1:$F$1</c15:sqref>
                  </c15:fullRef>
                </c:ext>
              </c:extLst>
              <c:f>Sheet1!$E$1:$F$1</c:f>
              <c:strCache>
                <c:ptCount val="2"/>
                <c:pt idx="0">
                  <c:v>Sales By Numbers(%)</c:v>
                </c:pt>
                <c:pt idx="1">
                  <c:v>Sales By Revenue(%)</c:v>
                </c:pt>
              </c:strCache>
            </c:strRef>
          </c:cat>
          <c:val>
            <c:numRef>
              <c:extLst>
                <c:ext xmlns:c15="http://schemas.microsoft.com/office/drawing/2012/chart" uri="{02D57815-91ED-43cb-92C2-25804820EDAC}">
                  <c15:fullRef>
                    <c15:sqref>Sheet1!$B$5:$F$5</c15:sqref>
                  </c15:fullRef>
                </c:ext>
              </c:extLst>
              <c:f>Sheet1!$E$5:$F$5</c:f>
              <c:numCache>
                <c:formatCode>[$$-409]#,##0.00</c:formatCode>
                <c:ptCount val="2"/>
                <c:pt idx="0" formatCode="General">
                  <c:v>24.693520140105079</c:v>
                </c:pt>
                <c:pt idx="1" formatCode="General">
                  <c:v>25.730287100933474</c:v>
                </c:pt>
              </c:numCache>
            </c:numRef>
          </c:val>
        </c:ser>
        <c:ser>
          <c:idx val="4"/>
          <c:order val="4"/>
          <c:tx>
            <c:strRef>
              <c:f>Sheet1!$A$6</c:f>
              <c:strCache>
                <c:ptCount val="1"/>
                <c:pt idx="0">
                  <c:v>Yoga</c:v>
                </c:pt>
              </c:strCache>
            </c:strRef>
          </c:tx>
          <c:spPr>
            <a:gradFill rotWithShape="1">
              <a:gsLst>
                <a:gs pos="0">
                  <a:schemeClr val="accent5">
                    <a:satMod val="103000"/>
                    <a:lumMod val="102000"/>
                    <a:tint val="94000"/>
                  </a:schemeClr>
                </a:gs>
                <a:gs pos="50000">
                  <a:schemeClr val="accent5">
                    <a:satMod val="110000"/>
                    <a:lumMod val="100000"/>
                    <a:shade val="100000"/>
                  </a:schemeClr>
                </a:gs>
                <a:gs pos="100000">
                  <a:schemeClr val="accent5">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threePt" dir="t">
                <a:rot lat="0" lon="0" rev="19800000"/>
              </a:lightRig>
            </a:scene3d>
            <a:sp3d prstMaterial="flat">
              <a:bevelT w="25400" h="31750"/>
            </a:sp3d>
          </c:spPr>
          <c:invertIfNegative val="0"/>
          <c:cat>
            <c:strRef>
              <c:extLst>
                <c:ext xmlns:c15="http://schemas.microsoft.com/office/drawing/2012/chart" uri="{02D57815-91ED-43cb-92C2-25804820EDAC}">
                  <c15:fullRef>
                    <c15:sqref>Sheet1!$B$1:$F$1</c15:sqref>
                  </c15:fullRef>
                </c:ext>
              </c:extLst>
              <c:f>Sheet1!$E$1:$F$1</c:f>
              <c:strCache>
                <c:ptCount val="2"/>
                <c:pt idx="0">
                  <c:v>Sales By Numbers(%)</c:v>
                </c:pt>
                <c:pt idx="1">
                  <c:v>Sales By Revenue(%)</c:v>
                </c:pt>
              </c:strCache>
            </c:strRef>
          </c:cat>
          <c:val>
            <c:numRef>
              <c:extLst>
                <c:ext xmlns:c15="http://schemas.microsoft.com/office/drawing/2012/chart" uri="{02D57815-91ED-43cb-92C2-25804820EDAC}">
                  <c15:fullRef>
                    <c15:sqref>Sheet1!$B$6:$F$6</c15:sqref>
                  </c15:fullRef>
                </c:ext>
              </c:extLst>
              <c:f>Sheet1!$E$6:$F$6</c:f>
              <c:numCache>
                <c:formatCode>[$$-409]#,##0.00</c:formatCode>
                <c:ptCount val="2"/>
                <c:pt idx="0" formatCode="General">
                  <c:v>14.448336252189142</c:v>
                </c:pt>
                <c:pt idx="1" formatCode="General">
                  <c:v>17.564951087025968</c:v>
                </c:pt>
              </c:numCache>
            </c:numRef>
          </c:val>
        </c:ser>
        <c:dLbls>
          <c:showLegendKey val="0"/>
          <c:showVal val="0"/>
          <c:showCatName val="0"/>
          <c:showSerName val="0"/>
          <c:showPercent val="0"/>
          <c:showBubbleSize val="0"/>
        </c:dLbls>
        <c:gapWidth val="100"/>
        <c:overlap val="-24"/>
        <c:axId val="-1666658656"/>
        <c:axId val="-1666664096"/>
      </c:barChart>
      <c:catAx>
        <c:axId val="-1666658656"/>
        <c:scaling>
          <c:orientation val="minMax"/>
        </c:scaling>
        <c:delete val="0"/>
        <c:axPos val="b"/>
        <c:numFmt formatCode="General" sourceLinked="1"/>
        <c:majorTickMark val="none"/>
        <c:minorTickMark val="none"/>
        <c:tickLblPos val="nextTo"/>
        <c:spPr>
          <a:noFill/>
          <a:ln w="12700" cap="flat" cmpd="sng" algn="ctr">
            <a:solidFill>
              <a:schemeClr val="lt1">
                <a:lumMod val="95000"/>
                <a:alpha val="54000"/>
              </a:schemeClr>
            </a:solidFill>
            <a:round/>
          </a:ln>
          <a:effectLst/>
        </c:spPr>
        <c:txPr>
          <a:bodyPr rot="-60000000" spcFirstLastPara="1" vertOverflow="ellipsis" vert="horz" wrap="square" anchor="ctr" anchorCtr="1"/>
          <a:lstStyle/>
          <a:p>
            <a:pPr>
              <a:defRPr sz="900" b="0" i="0" u="none" strike="noStrike" kern="1200" baseline="0">
                <a:solidFill>
                  <a:schemeClr val="lt1">
                    <a:lumMod val="85000"/>
                  </a:schemeClr>
                </a:solidFill>
                <a:latin typeface="+mn-lt"/>
                <a:ea typeface="+mn-ea"/>
                <a:cs typeface="+mn-cs"/>
              </a:defRPr>
            </a:pPr>
            <a:endParaRPr lang="en-US"/>
          </a:p>
        </c:txPr>
        <c:crossAx val="-1666664096"/>
        <c:crosses val="autoZero"/>
        <c:auto val="1"/>
        <c:lblAlgn val="ctr"/>
        <c:lblOffset val="100"/>
        <c:noMultiLvlLbl val="0"/>
      </c:catAx>
      <c:valAx>
        <c:axId val="-1666664096"/>
        <c:scaling>
          <c:orientation val="minMax"/>
        </c:scaling>
        <c:delete val="0"/>
        <c:axPos val="l"/>
        <c:majorGridlines>
          <c:spPr>
            <a:ln w="9525" cap="flat" cmpd="sng" algn="ctr">
              <a:solidFill>
                <a:schemeClr val="lt1">
                  <a:lumMod val="95000"/>
                  <a:alpha val="10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lt1">
                    <a:lumMod val="85000"/>
                  </a:schemeClr>
                </a:solidFill>
                <a:latin typeface="+mn-lt"/>
                <a:ea typeface="+mn-ea"/>
                <a:cs typeface="+mn-cs"/>
              </a:defRPr>
            </a:pPr>
            <a:endParaRPr lang="en-US"/>
          </a:p>
        </c:txPr>
        <c:crossAx val="-1666658656"/>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lt1">
                  <a:lumMod val="85000"/>
                </a:schemeClr>
              </a:solidFill>
              <a:latin typeface="+mn-lt"/>
              <a:ea typeface="+mn-ea"/>
              <a:cs typeface="+mn-cs"/>
            </a:defRPr>
          </a:pPr>
          <a:endParaRPr lang="en-US"/>
        </a:p>
      </c:txPr>
    </c:legend>
    <c:plotVisOnly val="1"/>
    <c:dispBlanksAs val="gap"/>
    <c:showDLblsOverMax val="0"/>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9">
  <cs:axisTitle>
    <cs:lnRef idx="0"/>
    <cs:fillRef idx="0"/>
    <cs:effectRef idx="0"/>
    <cs:fontRef idx="minor">
      <a:schemeClr val="lt1">
        <a:lumMod val="85000"/>
      </a:schemeClr>
    </cs:fontRef>
    <cs:defRPr sz="900" b="1" kern="1200" cap="all"/>
  </cs:axisTitle>
  <cs:category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900"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000" kern="1200"/>
  </cs:chartArea>
  <cs:dataLabel>
    <cs:lnRef idx="0"/>
    <cs:fillRef idx="0"/>
    <cs:effectRef idx="0"/>
    <cs:fontRef idx="minor">
      <a:schemeClr val="lt1">
        <a:lumMod val="85000"/>
      </a:schemeClr>
    </cs:fontRef>
    <cs:defRPr sz="900" kern="1200"/>
  </cs:dataLabel>
  <cs:dataLabelCallout>
    <cs:lnRef idx="0"/>
    <cs:fillRef idx="0"/>
    <cs:effectRef idx="0"/>
    <cs:fontRef idx="minor">
      <a:schemeClr val="dk1">
        <a:lumMod val="65000"/>
        <a:lumOff val="35000"/>
      </a:schemeClr>
    </cs:fontRef>
    <cs:spPr>
      <a:solidFill>
        <a:schemeClr val="lt1"/>
      </a:solidFill>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lt1"/>
    </cs:fontRef>
  </cs:dataPoint>
  <cs:dataPoint3D>
    <cs:lnRef idx="0"/>
    <cs:fillRef idx="3">
      <cs:styleClr val="auto"/>
    </cs:fillRef>
    <cs:effectRef idx="3"/>
    <cs:fontRef idx="minor">
      <a:schemeClr val="lt1"/>
    </cs:fontRef>
  </cs:dataPoint3D>
  <cs:dataPointLine>
    <cs:lnRef idx="0">
      <cs:styleClr val="auto"/>
    </cs:lnRef>
    <cs:fillRef idx="3"/>
    <cs:effectRef idx="3"/>
    <cs:fontRef idx="minor">
      <a:schemeClr val="lt1"/>
    </cs:fontRef>
    <cs:spPr>
      <a:ln w="34925" cap="rnd">
        <a:solidFill>
          <a:schemeClr val="phClr"/>
        </a:solidFill>
        <a:round/>
      </a:ln>
    </cs:spPr>
  </cs:dataPointLine>
  <cs:dataPointMarker>
    <cs:lnRef idx="0">
      <cs:styleClr val="auto"/>
    </cs:lnRef>
    <cs:fillRef idx="3">
      <cs:styleClr val="auto"/>
    </cs:fillRef>
    <cs:effectRef idx="3"/>
    <cs:fontRef idx="minor">
      <a:schemeClr val="lt1"/>
    </cs:fontRef>
    <cs:spPr>
      <a:ln w="9525">
        <a:solidFill>
          <a:schemeClr val="phClr"/>
        </a:solidFill>
        <a:round/>
      </a:ln>
    </cs:spPr>
  </cs:dataPointMarker>
  <cs:dataPointMarkerLayout symbol="circle" size="6"/>
  <cs:dataPointWireframe>
    <cs:lnRef idx="0">
      <cs:styleClr val="auto"/>
    </cs:lnRef>
    <cs:fillRef idx="3"/>
    <cs:effectRef idx="3"/>
    <cs:fontRef idx="minor">
      <a:schemeClr val="lt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900" kern="1200"/>
  </cs:dataTable>
  <cs:downBar>
    <cs:lnRef idx="0"/>
    <cs:fillRef idx="0"/>
    <cs:effectRef idx="0"/>
    <cs:fontRef idx="minor">
      <a:schemeClr val="lt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lt1"/>
    </cs:fontRef>
    <cs:spPr>
      <a:ln w="9525">
        <a:solidFill>
          <a:schemeClr val="lt1">
            <a:lumMod val="95000"/>
            <a:alpha val="54000"/>
          </a:schemeClr>
        </a:solidFill>
        <a:prstDash val="dash"/>
      </a:ln>
    </cs:spPr>
  </cs:dropLine>
  <cs:errorBar>
    <cs:lnRef idx="0"/>
    <cs:fillRef idx="0"/>
    <cs:effectRef idx="0"/>
    <cs:fontRef idx="minor">
      <a:schemeClr val="lt1"/>
    </cs:fontRef>
    <cs:spPr>
      <a:ln w="9525" cap="flat" cmpd="sng" algn="ctr">
        <a:solidFill>
          <a:schemeClr val="lt1">
            <a:lumMod val="95000"/>
          </a:schemeClr>
        </a:solidFill>
        <a:round/>
      </a:ln>
    </cs:spPr>
  </cs:errorBar>
  <cs:floor>
    <cs:lnRef idx="0"/>
    <cs:fillRef idx="0"/>
    <cs:effectRef idx="0"/>
    <cs:fontRef idx="minor">
      <a:schemeClr val="lt1"/>
    </cs:fontRef>
  </cs:floor>
  <cs:gridlineMajor>
    <cs:lnRef idx="0"/>
    <cs:fillRef idx="0"/>
    <cs:effectRef idx="0"/>
    <cs:fontRef idx="minor">
      <a:schemeClr val="lt1"/>
    </cs:fontRef>
    <cs:spPr>
      <a:ln w="9525" cap="flat" cmpd="sng" algn="ctr">
        <a:solidFill>
          <a:schemeClr val="lt1">
            <a:lumMod val="95000"/>
            <a:alpha val="10000"/>
          </a:schemeClr>
        </a:solidFill>
        <a:round/>
      </a:ln>
    </cs:spPr>
  </cs:gridlineMajor>
  <cs:gridlineMinor>
    <cs:lnRef idx="0"/>
    <cs:fillRef idx="0"/>
    <cs:effectRef idx="0"/>
    <cs:fontRef idx="minor">
      <a:schemeClr val="lt1"/>
    </cs:fontRef>
    <cs:spPr>
      <a:ln>
        <a:solidFill>
          <a:schemeClr val="lt1">
            <a:lumMod val="95000"/>
            <a:alpha val="5000"/>
          </a:schemeClr>
        </a:solidFill>
      </a:ln>
    </cs:spPr>
  </cs:gridlineMinor>
  <cs:hiLoLine>
    <cs:lnRef idx="0"/>
    <cs:fillRef idx="0"/>
    <cs:effectRef idx="0"/>
    <cs:fontRef idx="minor">
      <a:schemeClr val="lt1"/>
    </cs:fontRef>
    <cs:spPr>
      <a:ln w="9525">
        <a:solidFill>
          <a:schemeClr val="lt1">
            <a:lumMod val="95000"/>
            <a:alpha val="54000"/>
          </a:schemeClr>
        </a:solidFill>
        <a:prstDash val="dash"/>
      </a:ln>
    </cs:spPr>
  </cs:hiLoLine>
  <cs:leaderLine>
    <cs:lnRef idx="0"/>
    <cs:fillRef idx="0"/>
    <cs:effectRef idx="0"/>
    <cs:fontRef idx="minor">
      <a:schemeClr val="lt1"/>
    </cs:fontRef>
    <cs:spPr>
      <a:ln w="9525">
        <a:solidFill>
          <a:schemeClr val="lt1">
            <a:lumMod val="95000"/>
            <a:alpha val="54000"/>
          </a:schemeClr>
        </a:solidFill>
      </a:ln>
    </cs:spPr>
  </cs:leaderLine>
  <cs:legend>
    <cs:lnRef idx="0"/>
    <cs:fillRef idx="0"/>
    <cs:effectRef idx="0"/>
    <cs:fontRef idx="minor">
      <a:schemeClr val="lt1">
        <a:lumMod val="8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900"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1600"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lt1">
        <a:lumMod val="85000"/>
      </a:schemeClr>
    </cs:fontRef>
    <cs:defRPr sz="900" kern="1200"/>
  </cs:trendlineLabel>
  <cs:upBar>
    <cs:lnRef idx="0"/>
    <cs:fillRef idx="0"/>
    <cs:effectRef idx="0"/>
    <cs:fontRef idx="minor">
      <a:schemeClr val="lt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900" kern="1200"/>
  </cs:valueAxis>
  <cs:wall>
    <cs:lnRef idx="0"/>
    <cs:fillRef idx="0"/>
    <cs:effectRef idx="0"/>
    <cs:fontRef idx="minor">
      <a:schemeClr val="lt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3E771F2-20AA-4CDF-98E8-37CE002C4626}" type="datetimeFigureOut">
              <a:rPr lang="en-GB" smtClean="0"/>
              <a:t>2020-01-27</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B40FE15-255B-42C1-BB7C-53A326EF15AE}" type="slidenum">
              <a:rPr lang="en-GB" smtClean="0"/>
              <a:t>‹#›</a:t>
            </a:fld>
            <a:endParaRPr lang="en-GB"/>
          </a:p>
        </p:txBody>
      </p:sp>
    </p:spTree>
    <p:extLst>
      <p:ext uri="{BB962C8B-B14F-4D97-AF65-F5344CB8AC3E}">
        <p14:creationId xmlns:p14="http://schemas.microsoft.com/office/powerpoint/2010/main" val="26379658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Last week was the most profitable</a:t>
            </a:r>
            <a:r>
              <a:rPr lang="en-GB" baseline="0" dirty="0" smtClean="0"/>
              <a:t> in the company’s history. Given sales of $32,868.58 for this week, 1,142 units were sold. The price per unit ranged as shown on the table and we are hoping that if we continue with this stellar sales, our company’s financial position will continue to strengthen.  </a:t>
            </a:r>
          </a:p>
          <a:p>
            <a:endParaRPr lang="en-GB" baseline="0" dirty="0" smtClean="0"/>
          </a:p>
        </p:txBody>
      </p:sp>
      <p:sp>
        <p:nvSpPr>
          <p:cNvPr id="4" name="Slide Number Placeholder 3"/>
          <p:cNvSpPr>
            <a:spLocks noGrp="1"/>
          </p:cNvSpPr>
          <p:nvPr>
            <p:ph type="sldNum" sz="quarter" idx="10"/>
          </p:nvPr>
        </p:nvSpPr>
        <p:spPr/>
        <p:txBody>
          <a:bodyPr/>
          <a:lstStyle/>
          <a:p>
            <a:fld id="{6B40FE15-255B-42C1-BB7C-53A326EF15AE}" type="slidenum">
              <a:rPr lang="en-GB" smtClean="0"/>
              <a:t>2</a:t>
            </a:fld>
            <a:endParaRPr lang="en-GB"/>
          </a:p>
        </p:txBody>
      </p:sp>
    </p:spTree>
    <p:extLst>
      <p:ext uri="{BB962C8B-B14F-4D97-AF65-F5344CB8AC3E}">
        <p14:creationId xmlns:p14="http://schemas.microsoft.com/office/powerpoint/2010/main" val="31824234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There</a:t>
            </a:r>
            <a:r>
              <a:rPr lang="en-GB" baseline="0" dirty="0" smtClean="0"/>
              <a:t> are two factors that drive profit margins, intense marketing and low cost per unit. The sales team had been doing a hard job marketing our products and this hasn’t been in vain. More marketing strategies will be implemented to ensure that the profit margin per sale does not decline. </a:t>
            </a:r>
            <a:endParaRPr lang="en-GB" dirty="0"/>
          </a:p>
        </p:txBody>
      </p:sp>
      <p:sp>
        <p:nvSpPr>
          <p:cNvPr id="4" name="Slide Number Placeholder 3"/>
          <p:cNvSpPr>
            <a:spLocks noGrp="1"/>
          </p:cNvSpPr>
          <p:nvPr>
            <p:ph type="sldNum" sz="quarter" idx="10"/>
          </p:nvPr>
        </p:nvSpPr>
        <p:spPr/>
        <p:txBody>
          <a:bodyPr/>
          <a:lstStyle/>
          <a:p>
            <a:fld id="{6B40FE15-255B-42C1-BB7C-53A326EF15AE}" type="slidenum">
              <a:rPr lang="en-GB" smtClean="0"/>
              <a:t>3</a:t>
            </a:fld>
            <a:endParaRPr lang="en-GB"/>
          </a:p>
        </p:txBody>
      </p:sp>
    </p:spTree>
    <p:extLst>
      <p:ext uri="{BB962C8B-B14F-4D97-AF65-F5344CB8AC3E}">
        <p14:creationId xmlns:p14="http://schemas.microsoft.com/office/powerpoint/2010/main" val="34706829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By</a:t>
            </a:r>
            <a:r>
              <a:rPr lang="en-GB" baseline="0" dirty="0" smtClean="0"/>
              <a:t> using sales by numbers we can estimate in percentage how many units sold last week, for example, we have reported sales of 156 units for Pilates. We can use the figures to estimate consumer spending on the average sales price for the title, which for Pilates translates to 13.7% of the units sold. </a:t>
            </a:r>
            <a:endParaRPr lang="en-GB" dirty="0"/>
          </a:p>
        </p:txBody>
      </p:sp>
      <p:sp>
        <p:nvSpPr>
          <p:cNvPr id="4" name="Slide Number Placeholder 3"/>
          <p:cNvSpPr>
            <a:spLocks noGrp="1"/>
          </p:cNvSpPr>
          <p:nvPr>
            <p:ph type="sldNum" sz="quarter" idx="10"/>
          </p:nvPr>
        </p:nvSpPr>
        <p:spPr/>
        <p:txBody>
          <a:bodyPr/>
          <a:lstStyle/>
          <a:p>
            <a:fld id="{6B40FE15-255B-42C1-BB7C-53A326EF15AE}" type="slidenum">
              <a:rPr lang="en-GB" smtClean="0"/>
              <a:t>4</a:t>
            </a:fld>
            <a:endParaRPr lang="en-GB"/>
          </a:p>
        </p:txBody>
      </p:sp>
    </p:spTree>
    <p:extLst>
      <p:ext uri="{BB962C8B-B14F-4D97-AF65-F5344CB8AC3E}">
        <p14:creationId xmlns:p14="http://schemas.microsoft.com/office/powerpoint/2010/main" val="1261348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B40FE15-255B-42C1-BB7C-53A326EF15AE}" type="slidenum">
              <a:rPr lang="en-GB" smtClean="0"/>
              <a:t>5</a:t>
            </a:fld>
            <a:endParaRPr lang="en-GB"/>
          </a:p>
        </p:txBody>
      </p:sp>
    </p:spTree>
    <p:extLst>
      <p:ext uri="{BB962C8B-B14F-4D97-AF65-F5344CB8AC3E}">
        <p14:creationId xmlns:p14="http://schemas.microsoft.com/office/powerpoint/2010/main" val="29764274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The charts give us</a:t>
            </a:r>
            <a:r>
              <a:rPr lang="en-GB" baseline="0" dirty="0" smtClean="0"/>
              <a:t> a good picture of the weekly sales. There is an increase in sales by numbers of units sold. There is a slight change when the sales are represented in percentage. The chart clearly indicate that if we put more effort in implementing the four strategies we can increase both our revenues and profit margins.</a:t>
            </a:r>
            <a:endParaRPr lang="en-GB" dirty="0"/>
          </a:p>
        </p:txBody>
      </p:sp>
      <p:sp>
        <p:nvSpPr>
          <p:cNvPr id="4" name="Slide Number Placeholder 3"/>
          <p:cNvSpPr>
            <a:spLocks noGrp="1"/>
          </p:cNvSpPr>
          <p:nvPr>
            <p:ph type="sldNum" sz="quarter" idx="10"/>
          </p:nvPr>
        </p:nvSpPr>
        <p:spPr/>
        <p:txBody>
          <a:bodyPr/>
          <a:lstStyle/>
          <a:p>
            <a:fld id="{6B40FE15-255B-42C1-BB7C-53A326EF15AE}" type="slidenum">
              <a:rPr lang="en-GB" smtClean="0"/>
              <a:t>6</a:t>
            </a:fld>
            <a:endParaRPr lang="en-GB"/>
          </a:p>
        </p:txBody>
      </p:sp>
    </p:spTree>
    <p:extLst>
      <p:ext uri="{BB962C8B-B14F-4D97-AF65-F5344CB8AC3E}">
        <p14:creationId xmlns:p14="http://schemas.microsoft.com/office/powerpoint/2010/main" val="35217753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1/26/2020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322324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1/26/2020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383916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1/26/2020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82183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1/26/2020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6490482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1/26/2020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9790817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1/26/2020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8119239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B61BEF0D-F0BB-DE4B-95CE-6DB70DBA9567}" type="datetimeFigureOut">
              <a:rPr lang="en-US" smtClean="0"/>
              <a:pPr/>
              <a:t>1/26/2020</a:t>
            </a:fld>
            <a:endParaRPr 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7681526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B61BEF0D-F0BB-DE4B-95CE-6DB70DBA9567}" type="datetimeFigureOut">
              <a:rPr lang="en-US" smtClean="0"/>
              <a:pPr/>
              <a:t>1/26/2020</a:t>
            </a:fld>
            <a:endParaRPr lang="en-US" dirty="0"/>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5751649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1/26/2020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3821733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1/26/2020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8583047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1/26/2020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5916579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B61BEF0D-F0BB-DE4B-95CE-6DB70DBA9567}" type="datetimeFigureOut">
              <a:rPr lang="en-US" smtClean="0"/>
              <a:pPr/>
              <a:t>1/26/2020</a:t>
            </a:fld>
            <a:endParaRPr lang="en-US" dirty="0"/>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D57F1E4F-1CFF-5643-939E-217C01CDF565}" type="slidenum">
              <a:rPr lang="en-US" smtClean="0"/>
              <a:pPr/>
              <a:t>‹#›</a:t>
            </a:fld>
            <a:endParaRPr lang="en-US" dirty="0"/>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34595202"/>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00051" y="144356"/>
            <a:ext cx="10058400" cy="3566160"/>
          </a:xfrm>
        </p:spPr>
        <p:txBody>
          <a:bodyPr>
            <a:normAutofit fontScale="90000"/>
          </a:bodyPr>
          <a:lstStyle/>
          <a:p>
            <a:pPr algn="ctr"/>
            <a:r>
              <a:rPr lang="en-GB" dirty="0" smtClean="0"/>
              <a:t>Sturgeon Point Products</a:t>
            </a:r>
            <a:br>
              <a:rPr lang="en-GB" dirty="0" smtClean="0"/>
            </a:br>
            <a:r>
              <a:rPr lang="en-GB" dirty="0" smtClean="0"/>
              <a:t/>
            </a:r>
            <a:br>
              <a:rPr lang="en-GB" dirty="0" smtClean="0"/>
            </a:br>
            <a:r>
              <a:rPr lang="en-GB" sz="4400" dirty="0" smtClean="0"/>
              <a:t>Video Sales</a:t>
            </a:r>
            <a:r>
              <a:rPr lang="en-GB" dirty="0" smtClean="0"/>
              <a:t/>
            </a:r>
            <a:br>
              <a:rPr lang="en-GB" dirty="0" smtClean="0"/>
            </a:br>
            <a:endParaRPr lang="en-GB" dirty="0"/>
          </a:p>
        </p:txBody>
      </p:sp>
      <p:sp>
        <p:nvSpPr>
          <p:cNvPr id="3" name="Subtitle 2"/>
          <p:cNvSpPr>
            <a:spLocks noGrp="1"/>
          </p:cNvSpPr>
          <p:nvPr>
            <p:ph type="subTitle" idx="1"/>
          </p:nvPr>
        </p:nvSpPr>
        <p:spPr/>
        <p:txBody>
          <a:bodyPr/>
          <a:lstStyle/>
          <a:p>
            <a:r>
              <a:rPr lang="en-GB" dirty="0" smtClean="0"/>
              <a:t>Prepared by: </a:t>
            </a:r>
          </a:p>
          <a:p>
            <a:r>
              <a:rPr lang="en-GB" i="1" dirty="0" smtClean="0"/>
              <a:t>The Sales Manager</a:t>
            </a:r>
            <a:endParaRPr lang="en-GB" i="1" dirty="0"/>
          </a:p>
        </p:txBody>
      </p:sp>
    </p:spTree>
    <p:extLst>
      <p:ext uri="{BB962C8B-B14F-4D97-AF65-F5344CB8AC3E}">
        <p14:creationId xmlns:p14="http://schemas.microsoft.com/office/powerpoint/2010/main" val="391350840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Total </a:t>
            </a:r>
            <a:r>
              <a:rPr lang="en-GB" dirty="0" smtClean="0"/>
              <a:t>Weekly Sales </a:t>
            </a:r>
            <a:endParaRPr lang="en-GB" dirty="0"/>
          </a:p>
        </p:txBody>
      </p:sp>
      <p:graphicFrame>
        <p:nvGraphicFramePr>
          <p:cNvPr id="4" name="Table 3"/>
          <p:cNvGraphicFramePr>
            <a:graphicFrameLocks noGrp="1"/>
          </p:cNvGraphicFramePr>
          <p:nvPr>
            <p:extLst>
              <p:ext uri="{D42A27DB-BD31-4B8C-83A1-F6EECF244321}">
                <p14:modId xmlns:p14="http://schemas.microsoft.com/office/powerpoint/2010/main" val="1685054067"/>
              </p:ext>
            </p:extLst>
          </p:nvPr>
        </p:nvGraphicFramePr>
        <p:xfrm>
          <a:off x="2548608" y="2233533"/>
          <a:ext cx="7824584" cy="2616200"/>
        </p:xfrm>
        <a:graphic>
          <a:graphicData uri="http://schemas.openxmlformats.org/drawingml/2006/table">
            <a:tbl>
              <a:tblPr firstRow="1" bandRow="1">
                <a:tableStyleId>{5C22544A-7EE6-4342-B048-85BDC9FD1C3A}</a:tableStyleId>
              </a:tblPr>
              <a:tblGrid>
                <a:gridCol w="1956146"/>
                <a:gridCol w="1956146"/>
                <a:gridCol w="1956146"/>
                <a:gridCol w="1956146"/>
              </a:tblGrid>
              <a:tr h="297805">
                <a:tc>
                  <a:txBody>
                    <a:bodyPr/>
                    <a:lstStyle/>
                    <a:p>
                      <a:r>
                        <a:rPr lang="en-GB" dirty="0" smtClean="0"/>
                        <a:t>Video</a:t>
                      </a:r>
                      <a:r>
                        <a:rPr lang="en-GB" baseline="0" dirty="0" smtClean="0"/>
                        <a:t> Type</a:t>
                      </a:r>
                      <a:endParaRPr lang="en-GB" dirty="0"/>
                    </a:p>
                  </a:txBody>
                  <a:tcPr/>
                </a:tc>
                <a:tc>
                  <a:txBody>
                    <a:bodyPr/>
                    <a:lstStyle/>
                    <a:p>
                      <a:r>
                        <a:rPr lang="en-GB" dirty="0" smtClean="0"/>
                        <a:t>No. Sold</a:t>
                      </a:r>
                      <a:endParaRPr lang="en-GB" dirty="0"/>
                    </a:p>
                  </a:txBody>
                  <a:tcPr/>
                </a:tc>
                <a:tc>
                  <a:txBody>
                    <a:bodyPr/>
                    <a:lstStyle/>
                    <a:p>
                      <a:r>
                        <a:rPr lang="en-GB" dirty="0" smtClean="0"/>
                        <a:t>Price</a:t>
                      </a:r>
                      <a:r>
                        <a:rPr lang="en-GB" baseline="0" dirty="0" smtClean="0"/>
                        <a:t> per Unit</a:t>
                      </a:r>
                      <a:endParaRPr lang="en-GB" dirty="0"/>
                    </a:p>
                  </a:txBody>
                  <a:tcPr/>
                </a:tc>
                <a:tc>
                  <a:txBody>
                    <a:bodyPr/>
                    <a:lstStyle/>
                    <a:p>
                      <a:r>
                        <a:rPr lang="en-GB" dirty="0" smtClean="0"/>
                        <a:t>Total Sales</a:t>
                      </a:r>
                      <a:endParaRPr lang="en-GB" dirty="0"/>
                    </a:p>
                  </a:txBody>
                  <a:tcPr/>
                </a:tc>
              </a:tr>
              <a:tr h="370840">
                <a:tc>
                  <a:txBody>
                    <a:bodyPr/>
                    <a:lstStyle/>
                    <a:p>
                      <a:r>
                        <a:rPr lang="en-GB" dirty="0" smtClean="0"/>
                        <a:t>Pilates</a:t>
                      </a:r>
                      <a:endParaRPr lang="en-GB" dirty="0"/>
                    </a:p>
                  </a:txBody>
                  <a:tcPr/>
                </a:tc>
                <a:tc>
                  <a:txBody>
                    <a:bodyPr/>
                    <a:lstStyle/>
                    <a:p>
                      <a:r>
                        <a:rPr lang="en-GB" dirty="0" smtClean="0"/>
                        <a:t>156</a:t>
                      </a:r>
                      <a:endParaRPr lang="en-GB" dirty="0"/>
                    </a:p>
                  </a:txBody>
                  <a:tcPr/>
                </a:tc>
                <a:tc>
                  <a:txBody>
                    <a:bodyPr/>
                    <a:lstStyle/>
                    <a:p>
                      <a:r>
                        <a:rPr lang="en-GB" dirty="0" smtClean="0"/>
                        <a:t>$29.99</a:t>
                      </a:r>
                      <a:endParaRPr lang="en-GB" dirty="0"/>
                    </a:p>
                  </a:txBody>
                  <a:tcPr/>
                </a:tc>
                <a:tc>
                  <a:txBody>
                    <a:bodyPr/>
                    <a:lstStyle/>
                    <a:p>
                      <a:r>
                        <a:rPr lang="en-GB" dirty="0" smtClean="0"/>
                        <a:t>$4,678.44</a:t>
                      </a:r>
                      <a:endParaRPr lang="en-GB" dirty="0"/>
                    </a:p>
                  </a:txBody>
                  <a:tcPr/>
                </a:tc>
              </a:tr>
              <a:tr h="370840">
                <a:tc>
                  <a:txBody>
                    <a:bodyPr/>
                    <a:lstStyle/>
                    <a:p>
                      <a:r>
                        <a:rPr lang="en-GB" dirty="0" smtClean="0"/>
                        <a:t>Step</a:t>
                      </a:r>
                      <a:endParaRPr lang="en-GB" dirty="0"/>
                    </a:p>
                  </a:txBody>
                  <a:tcPr/>
                </a:tc>
                <a:tc>
                  <a:txBody>
                    <a:bodyPr/>
                    <a:lstStyle/>
                    <a:p>
                      <a:r>
                        <a:rPr lang="en-GB" dirty="0" smtClean="0"/>
                        <a:t>392</a:t>
                      </a:r>
                      <a:endParaRPr lang="en-GB" dirty="0"/>
                    </a:p>
                  </a:txBody>
                  <a:tcPr/>
                </a:tc>
                <a:tc>
                  <a:txBody>
                    <a:bodyPr/>
                    <a:lstStyle/>
                    <a:p>
                      <a:r>
                        <a:rPr lang="en-GB" dirty="0" smtClean="0"/>
                        <a:t>$14.99</a:t>
                      </a:r>
                      <a:endParaRPr lang="en-GB" dirty="0"/>
                    </a:p>
                  </a:txBody>
                  <a:tcPr/>
                </a:tc>
                <a:tc>
                  <a:txBody>
                    <a:bodyPr/>
                    <a:lstStyle/>
                    <a:p>
                      <a:r>
                        <a:rPr lang="en-GB" dirty="0" smtClean="0"/>
                        <a:t>$5,876.08</a:t>
                      </a:r>
                      <a:endParaRPr lang="en-GB" dirty="0"/>
                    </a:p>
                  </a:txBody>
                  <a:tcPr/>
                </a:tc>
              </a:tr>
              <a:tr h="370840">
                <a:tc>
                  <a:txBody>
                    <a:bodyPr/>
                    <a:lstStyle/>
                    <a:p>
                      <a:r>
                        <a:rPr lang="en-GB" dirty="0" smtClean="0"/>
                        <a:t>Weight Training</a:t>
                      </a:r>
                      <a:endParaRPr lang="en-GB" dirty="0"/>
                    </a:p>
                  </a:txBody>
                  <a:tcPr/>
                </a:tc>
                <a:tc>
                  <a:txBody>
                    <a:bodyPr/>
                    <a:lstStyle/>
                    <a:p>
                      <a:r>
                        <a:rPr lang="en-GB" dirty="0" smtClean="0"/>
                        <a:t>147</a:t>
                      </a:r>
                      <a:endParaRPr lang="en-GB" dirty="0"/>
                    </a:p>
                  </a:txBody>
                  <a:tcPr/>
                </a:tc>
                <a:tc>
                  <a:txBody>
                    <a:bodyPr/>
                    <a:lstStyle/>
                    <a:p>
                      <a:r>
                        <a:rPr lang="en-GB" dirty="0" smtClean="0"/>
                        <a:t>$54.99</a:t>
                      </a:r>
                      <a:endParaRPr lang="en-GB" dirty="0"/>
                    </a:p>
                  </a:txBody>
                  <a:tcPr/>
                </a:tc>
                <a:tc>
                  <a:txBody>
                    <a:bodyPr/>
                    <a:lstStyle/>
                    <a:p>
                      <a:r>
                        <a:rPr lang="en-GB" dirty="0" smtClean="0"/>
                        <a:t>$8,083.53</a:t>
                      </a:r>
                      <a:endParaRPr lang="en-GB" dirty="0"/>
                    </a:p>
                  </a:txBody>
                  <a:tcPr/>
                </a:tc>
              </a:tr>
              <a:tr h="370840">
                <a:tc>
                  <a:txBody>
                    <a:bodyPr/>
                    <a:lstStyle/>
                    <a:p>
                      <a:r>
                        <a:rPr lang="en-GB" dirty="0" smtClean="0"/>
                        <a:t>Kickboxing</a:t>
                      </a:r>
                      <a:endParaRPr lang="en-GB" dirty="0"/>
                    </a:p>
                  </a:txBody>
                  <a:tcPr/>
                </a:tc>
                <a:tc>
                  <a:txBody>
                    <a:bodyPr/>
                    <a:lstStyle/>
                    <a:p>
                      <a:r>
                        <a:rPr lang="en-GB" dirty="0" smtClean="0"/>
                        <a:t>282</a:t>
                      </a:r>
                      <a:endParaRPr lang="en-GB" dirty="0"/>
                    </a:p>
                  </a:txBody>
                  <a:tcPr/>
                </a:tc>
                <a:tc>
                  <a:txBody>
                    <a:bodyPr/>
                    <a:lstStyle/>
                    <a:p>
                      <a:r>
                        <a:rPr lang="en-GB" dirty="0" smtClean="0"/>
                        <a:t>$29.99</a:t>
                      </a:r>
                      <a:endParaRPr lang="en-GB" dirty="0"/>
                    </a:p>
                  </a:txBody>
                  <a:tcPr/>
                </a:tc>
                <a:tc>
                  <a:txBody>
                    <a:bodyPr/>
                    <a:lstStyle/>
                    <a:p>
                      <a:r>
                        <a:rPr lang="en-GB" dirty="0" smtClean="0"/>
                        <a:t>$8,457.18</a:t>
                      </a:r>
                      <a:endParaRPr lang="en-GB" dirty="0"/>
                    </a:p>
                  </a:txBody>
                  <a:tcPr/>
                </a:tc>
              </a:tr>
              <a:tr h="370840">
                <a:tc>
                  <a:txBody>
                    <a:bodyPr/>
                    <a:lstStyle/>
                    <a:p>
                      <a:r>
                        <a:rPr lang="en-GB" dirty="0" smtClean="0"/>
                        <a:t>Yoga</a:t>
                      </a:r>
                      <a:endParaRPr lang="en-GB" dirty="0"/>
                    </a:p>
                  </a:txBody>
                  <a:tcPr/>
                </a:tc>
                <a:tc>
                  <a:txBody>
                    <a:bodyPr/>
                    <a:lstStyle/>
                    <a:p>
                      <a:r>
                        <a:rPr lang="en-GB" dirty="0" smtClean="0"/>
                        <a:t>165</a:t>
                      </a:r>
                      <a:endParaRPr lang="en-GB" dirty="0"/>
                    </a:p>
                  </a:txBody>
                  <a:tcPr/>
                </a:tc>
                <a:tc>
                  <a:txBody>
                    <a:bodyPr/>
                    <a:lstStyle/>
                    <a:p>
                      <a:r>
                        <a:rPr lang="en-GB" dirty="0" smtClean="0"/>
                        <a:t>$34.99</a:t>
                      </a:r>
                      <a:endParaRPr lang="en-GB" dirty="0"/>
                    </a:p>
                  </a:txBody>
                  <a:tcPr/>
                </a:tc>
                <a:tc>
                  <a:txBody>
                    <a:bodyPr/>
                    <a:lstStyle/>
                    <a:p>
                      <a:r>
                        <a:rPr lang="en-GB" dirty="0" smtClean="0"/>
                        <a:t>$5,773.35</a:t>
                      </a:r>
                      <a:endParaRPr lang="en-GB" dirty="0"/>
                    </a:p>
                  </a:txBody>
                  <a:tcPr/>
                </a:tc>
              </a:tr>
              <a:tr h="370840">
                <a:tc>
                  <a:txBody>
                    <a:bodyPr/>
                    <a:lstStyle/>
                    <a:p>
                      <a:r>
                        <a:rPr lang="en-GB" sz="2000" b="1" dirty="0" smtClean="0">
                          <a:solidFill>
                            <a:schemeClr val="bg1"/>
                          </a:solidFill>
                        </a:rPr>
                        <a:t>Total Sales</a:t>
                      </a:r>
                      <a:endParaRPr lang="en-GB" sz="2000" b="1" dirty="0">
                        <a:solidFill>
                          <a:schemeClr val="bg1"/>
                        </a:solidFill>
                      </a:endParaRPr>
                    </a:p>
                  </a:txBody>
                  <a:tcPr>
                    <a:solidFill>
                      <a:schemeClr val="accent1">
                        <a:lumMod val="50000"/>
                      </a:schemeClr>
                    </a:solidFill>
                  </a:tcPr>
                </a:tc>
                <a:tc>
                  <a:txBody>
                    <a:bodyPr/>
                    <a:lstStyle/>
                    <a:p>
                      <a:r>
                        <a:rPr lang="en-GB" sz="2000" b="1" dirty="0" smtClean="0">
                          <a:solidFill>
                            <a:schemeClr val="bg1"/>
                          </a:solidFill>
                        </a:rPr>
                        <a:t>1,142</a:t>
                      </a:r>
                      <a:endParaRPr lang="en-GB" sz="2000" b="1" dirty="0">
                        <a:solidFill>
                          <a:schemeClr val="bg1"/>
                        </a:solidFill>
                      </a:endParaRPr>
                    </a:p>
                  </a:txBody>
                  <a:tcPr>
                    <a:solidFill>
                      <a:schemeClr val="accent1">
                        <a:lumMod val="50000"/>
                      </a:schemeClr>
                    </a:solidFill>
                  </a:tcPr>
                </a:tc>
                <a:tc>
                  <a:txBody>
                    <a:bodyPr/>
                    <a:lstStyle/>
                    <a:p>
                      <a:endParaRPr lang="en-GB" sz="2000" b="1" dirty="0">
                        <a:solidFill>
                          <a:schemeClr val="bg1"/>
                        </a:solidFill>
                      </a:endParaRPr>
                    </a:p>
                  </a:txBody>
                  <a:tcPr>
                    <a:solidFill>
                      <a:schemeClr val="accent1">
                        <a:lumMod val="50000"/>
                      </a:schemeClr>
                    </a:solidFill>
                  </a:tcPr>
                </a:tc>
                <a:tc>
                  <a:txBody>
                    <a:bodyPr/>
                    <a:lstStyle/>
                    <a:p>
                      <a:r>
                        <a:rPr lang="en-GB" sz="2000" b="1" dirty="0" smtClean="0">
                          <a:solidFill>
                            <a:schemeClr val="bg1"/>
                          </a:solidFill>
                        </a:rPr>
                        <a:t>$32,868.58</a:t>
                      </a:r>
                      <a:endParaRPr lang="en-GB" sz="2000" b="1" dirty="0">
                        <a:solidFill>
                          <a:schemeClr val="bg1"/>
                        </a:solidFill>
                      </a:endParaRPr>
                    </a:p>
                  </a:txBody>
                  <a:tcPr>
                    <a:solidFill>
                      <a:schemeClr val="accent1">
                        <a:lumMod val="50000"/>
                      </a:schemeClr>
                    </a:solidFill>
                  </a:tcPr>
                </a:tc>
              </a:tr>
            </a:tbl>
          </a:graphicData>
        </a:graphic>
      </p:graphicFrame>
    </p:spTree>
    <p:extLst>
      <p:ext uri="{BB962C8B-B14F-4D97-AF65-F5344CB8AC3E}">
        <p14:creationId xmlns:p14="http://schemas.microsoft.com/office/powerpoint/2010/main" val="957631193"/>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edge">
                                      <p:cBhvr>
                                        <p:cTn id="7" dur="2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Revenue</a:t>
            </a:r>
            <a:endParaRPr lang="en-GB" dirty="0"/>
          </a:p>
        </p:txBody>
      </p:sp>
      <p:sp>
        <p:nvSpPr>
          <p:cNvPr id="3" name="Content Placeholder 2"/>
          <p:cNvSpPr>
            <a:spLocks noGrp="1"/>
          </p:cNvSpPr>
          <p:nvPr>
            <p:ph idx="1"/>
          </p:nvPr>
        </p:nvSpPr>
        <p:spPr>
          <a:xfrm>
            <a:off x="1484311" y="2158584"/>
            <a:ext cx="10018713" cy="2763187"/>
          </a:xfrm>
        </p:spPr>
        <p:txBody>
          <a:bodyPr/>
          <a:lstStyle/>
          <a:p>
            <a:r>
              <a:rPr lang="en-GB" dirty="0" smtClean="0"/>
              <a:t>Increased Revenue due to:</a:t>
            </a:r>
          </a:p>
          <a:p>
            <a:pPr lvl="1">
              <a:buFont typeface="Wingdings" panose="05000000000000000000" pitchFamily="2" charset="2"/>
              <a:buChar char="ü"/>
            </a:pPr>
            <a:r>
              <a:rPr lang="en-GB" dirty="0" smtClean="0"/>
              <a:t>Intense marketing</a:t>
            </a:r>
          </a:p>
          <a:p>
            <a:pPr lvl="1">
              <a:buFont typeface="Wingdings" panose="05000000000000000000" pitchFamily="2" charset="2"/>
              <a:buChar char="ü"/>
            </a:pPr>
            <a:r>
              <a:rPr lang="en-GB" dirty="0" smtClean="0"/>
              <a:t>Offer Low cost per unit</a:t>
            </a:r>
          </a:p>
          <a:p>
            <a:pPr lvl="1">
              <a:buFont typeface="Wingdings" panose="05000000000000000000" pitchFamily="2" charset="2"/>
              <a:buChar char="ü"/>
            </a:pPr>
            <a:r>
              <a:rPr lang="en-GB" dirty="0" smtClean="0"/>
              <a:t>Expand Customer Base</a:t>
            </a:r>
          </a:p>
          <a:p>
            <a:pPr lvl="1">
              <a:buFont typeface="Wingdings" panose="05000000000000000000" pitchFamily="2" charset="2"/>
              <a:buChar char="ü"/>
            </a:pPr>
            <a:r>
              <a:rPr lang="en-GB" dirty="0" smtClean="0"/>
              <a:t>Offer Promotions</a:t>
            </a:r>
          </a:p>
          <a:p>
            <a:pPr lvl="1">
              <a:buFont typeface="Wingdings" panose="05000000000000000000" pitchFamily="2" charset="2"/>
              <a:buChar char="ü"/>
            </a:pPr>
            <a:r>
              <a:rPr lang="en-GB" dirty="0" smtClean="0"/>
              <a:t>Increase Net Margin on Sales</a:t>
            </a:r>
            <a:endParaRPr lang="en-GB" dirty="0"/>
          </a:p>
        </p:txBody>
      </p:sp>
    </p:spTree>
    <p:extLst>
      <p:ext uri="{BB962C8B-B14F-4D97-AF65-F5344CB8AC3E}">
        <p14:creationId xmlns:p14="http://schemas.microsoft.com/office/powerpoint/2010/main" val="1225990018"/>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217">
                                          <p:stCondLst>
                                            <p:cond delay="0"/>
                                          </p:stCondLst>
                                        </p:cTn>
                                        <p:tgtEl>
                                          <p:spTgt spid="3">
                                            <p:txEl>
                                              <p:pRg st="0" end="0"/>
                                            </p:txEl>
                                          </p:spTgt>
                                        </p:tgtEl>
                                      </p:cBhvr>
                                    </p:animEffect>
                                    <p:anim calcmode="lin" valueType="num">
                                      <p:cBhvr>
                                        <p:cTn id="8" dur="683"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9" dur="249"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0" dur="249" tmFilter="0, 0; 0.125,0.2665; 0.25,0.4; 0.375,0.465; 0.5,0.5;  0.625,0.535; 0.75,0.6; 0.875,0.7335; 1,1">
                                          <p:stCondLst>
                                            <p:cond delay="249"/>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1" dur="124" tmFilter="0, 0; 0.125,0.2665; 0.25,0.4; 0.375,0.465; 0.5,0.5;  0.625,0.535; 0.75,0.6; 0.875,0.7335; 1,1">
                                          <p:stCondLst>
                                            <p:cond delay="497"/>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2" dur="62" tmFilter="0, 0; 0.125,0.2665; 0.25,0.4; 0.375,0.465; 0.5,0.5;  0.625,0.535; 0.75,0.6; 0.875,0.7335; 1,1">
                                          <p:stCondLst>
                                            <p:cond delay="621"/>
                                          </p:stCondLst>
                                        </p:cTn>
                                        <p:tgtEl>
                                          <p:spTgt spid="3">
                                            <p:txEl>
                                              <p:pRg st="0" end="0"/>
                                            </p:txEl>
                                          </p:spTgt>
                                        </p:tgtEl>
                                        <p:attrNameLst>
                                          <p:attrName>ppt_y</p:attrName>
                                        </p:attrNameLst>
                                      </p:cBhvr>
                                      <p:tavLst>
                                        <p:tav tm="0" fmla="#ppt_y-sin(pi*$)/81">
                                          <p:val>
                                            <p:fltVal val="0"/>
                                          </p:val>
                                        </p:tav>
                                        <p:tav tm="100000">
                                          <p:val>
                                            <p:fltVal val="1"/>
                                          </p:val>
                                        </p:tav>
                                      </p:tavLst>
                                    </p:anim>
                                    <p:animScale>
                                      <p:cBhvr>
                                        <p:cTn id="13" dur="10">
                                          <p:stCondLst>
                                            <p:cond delay="244"/>
                                          </p:stCondLst>
                                        </p:cTn>
                                        <p:tgtEl>
                                          <p:spTgt spid="3">
                                            <p:txEl>
                                              <p:pRg st="0" end="0"/>
                                            </p:txEl>
                                          </p:spTgt>
                                        </p:tgtEl>
                                      </p:cBhvr>
                                      <p:to x="100000" y="60000"/>
                                    </p:animScale>
                                    <p:animScale>
                                      <p:cBhvr>
                                        <p:cTn id="14" dur="62" decel="50000">
                                          <p:stCondLst>
                                            <p:cond delay="254"/>
                                          </p:stCondLst>
                                        </p:cTn>
                                        <p:tgtEl>
                                          <p:spTgt spid="3">
                                            <p:txEl>
                                              <p:pRg st="0" end="0"/>
                                            </p:txEl>
                                          </p:spTgt>
                                        </p:tgtEl>
                                      </p:cBhvr>
                                      <p:to x="100000" y="100000"/>
                                    </p:animScale>
                                    <p:animScale>
                                      <p:cBhvr>
                                        <p:cTn id="15" dur="10">
                                          <p:stCondLst>
                                            <p:cond delay="492"/>
                                          </p:stCondLst>
                                        </p:cTn>
                                        <p:tgtEl>
                                          <p:spTgt spid="3">
                                            <p:txEl>
                                              <p:pRg st="0" end="0"/>
                                            </p:txEl>
                                          </p:spTgt>
                                        </p:tgtEl>
                                      </p:cBhvr>
                                      <p:to x="100000" y="80000"/>
                                    </p:animScale>
                                    <p:animScale>
                                      <p:cBhvr>
                                        <p:cTn id="16" dur="62" decel="50000">
                                          <p:stCondLst>
                                            <p:cond delay="502"/>
                                          </p:stCondLst>
                                        </p:cTn>
                                        <p:tgtEl>
                                          <p:spTgt spid="3">
                                            <p:txEl>
                                              <p:pRg st="0" end="0"/>
                                            </p:txEl>
                                          </p:spTgt>
                                        </p:tgtEl>
                                      </p:cBhvr>
                                      <p:to x="100000" y="100000"/>
                                    </p:animScale>
                                    <p:animScale>
                                      <p:cBhvr>
                                        <p:cTn id="17" dur="10">
                                          <p:stCondLst>
                                            <p:cond delay="616"/>
                                          </p:stCondLst>
                                        </p:cTn>
                                        <p:tgtEl>
                                          <p:spTgt spid="3">
                                            <p:txEl>
                                              <p:pRg st="0" end="0"/>
                                            </p:txEl>
                                          </p:spTgt>
                                        </p:tgtEl>
                                      </p:cBhvr>
                                      <p:to x="100000" y="90000"/>
                                    </p:animScale>
                                    <p:animScale>
                                      <p:cBhvr>
                                        <p:cTn id="18" dur="62" decel="50000">
                                          <p:stCondLst>
                                            <p:cond delay="625"/>
                                          </p:stCondLst>
                                        </p:cTn>
                                        <p:tgtEl>
                                          <p:spTgt spid="3">
                                            <p:txEl>
                                              <p:pRg st="0" end="0"/>
                                            </p:txEl>
                                          </p:spTgt>
                                        </p:tgtEl>
                                      </p:cBhvr>
                                      <p:to x="100000" y="100000"/>
                                    </p:animScale>
                                    <p:animScale>
                                      <p:cBhvr>
                                        <p:cTn id="19" dur="10">
                                          <p:stCondLst>
                                            <p:cond delay="678"/>
                                          </p:stCondLst>
                                        </p:cTn>
                                        <p:tgtEl>
                                          <p:spTgt spid="3">
                                            <p:txEl>
                                              <p:pRg st="0" end="0"/>
                                            </p:txEl>
                                          </p:spTgt>
                                        </p:tgtEl>
                                      </p:cBhvr>
                                      <p:to x="100000" y="95000"/>
                                    </p:animScale>
                                    <p:animScale>
                                      <p:cBhvr>
                                        <p:cTn id="20" dur="62" decel="50000">
                                          <p:stCondLst>
                                            <p:cond delay="688"/>
                                          </p:stCondLst>
                                        </p:cTn>
                                        <p:tgtEl>
                                          <p:spTgt spid="3">
                                            <p:txEl>
                                              <p:pRg st="0" end="0"/>
                                            </p:txEl>
                                          </p:spTgt>
                                        </p:tgtEl>
                                      </p:cBhvr>
                                      <p:to x="100000" y="100000"/>
                                    </p:animScale>
                                  </p:childTnLst>
                                </p:cTn>
                              </p:par>
                              <p:par>
                                <p:cTn id="21" presetID="26" presetClass="entr" presetSubtype="0" fill="hold" grpId="0" nodeType="with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animEffect transition="in" filter="wipe(down)">
                                      <p:cBhvr>
                                        <p:cTn id="23" dur="217">
                                          <p:stCondLst>
                                            <p:cond delay="0"/>
                                          </p:stCondLst>
                                        </p:cTn>
                                        <p:tgtEl>
                                          <p:spTgt spid="3">
                                            <p:txEl>
                                              <p:pRg st="1" end="1"/>
                                            </p:txEl>
                                          </p:spTgt>
                                        </p:tgtEl>
                                      </p:cBhvr>
                                    </p:animEffect>
                                    <p:anim calcmode="lin" valueType="num">
                                      <p:cBhvr>
                                        <p:cTn id="24" dur="683"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25" dur="249"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26" dur="249" tmFilter="0, 0; 0.125,0.2665; 0.25,0.4; 0.375,0.465; 0.5,0.5;  0.625,0.535; 0.75,0.6; 0.875,0.7335; 1,1">
                                          <p:stCondLst>
                                            <p:cond delay="249"/>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27" dur="124" tmFilter="0, 0; 0.125,0.2665; 0.25,0.4; 0.375,0.465; 0.5,0.5;  0.625,0.535; 0.75,0.6; 0.875,0.7335; 1,1">
                                          <p:stCondLst>
                                            <p:cond delay="497"/>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28" dur="62" tmFilter="0, 0; 0.125,0.2665; 0.25,0.4; 0.375,0.465; 0.5,0.5;  0.625,0.535; 0.75,0.6; 0.875,0.7335; 1,1">
                                          <p:stCondLst>
                                            <p:cond delay="621"/>
                                          </p:stCondLst>
                                        </p:cTn>
                                        <p:tgtEl>
                                          <p:spTgt spid="3">
                                            <p:txEl>
                                              <p:pRg st="1" end="1"/>
                                            </p:txEl>
                                          </p:spTgt>
                                        </p:tgtEl>
                                        <p:attrNameLst>
                                          <p:attrName>ppt_y</p:attrName>
                                        </p:attrNameLst>
                                      </p:cBhvr>
                                      <p:tavLst>
                                        <p:tav tm="0" fmla="#ppt_y-sin(pi*$)/81">
                                          <p:val>
                                            <p:fltVal val="0"/>
                                          </p:val>
                                        </p:tav>
                                        <p:tav tm="100000">
                                          <p:val>
                                            <p:fltVal val="1"/>
                                          </p:val>
                                        </p:tav>
                                      </p:tavLst>
                                    </p:anim>
                                    <p:animScale>
                                      <p:cBhvr>
                                        <p:cTn id="29" dur="10">
                                          <p:stCondLst>
                                            <p:cond delay="244"/>
                                          </p:stCondLst>
                                        </p:cTn>
                                        <p:tgtEl>
                                          <p:spTgt spid="3">
                                            <p:txEl>
                                              <p:pRg st="1" end="1"/>
                                            </p:txEl>
                                          </p:spTgt>
                                        </p:tgtEl>
                                      </p:cBhvr>
                                      <p:to x="100000" y="60000"/>
                                    </p:animScale>
                                    <p:animScale>
                                      <p:cBhvr>
                                        <p:cTn id="30" dur="62" decel="50000">
                                          <p:stCondLst>
                                            <p:cond delay="254"/>
                                          </p:stCondLst>
                                        </p:cTn>
                                        <p:tgtEl>
                                          <p:spTgt spid="3">
                                            <p:txEl>
                                              <p:pRg st="1" end="1"/>
                                            </p:txEl>
                                          </p:spTgt>
                                        </p:tgtEl>
                                      </p:cBhvr>
                                      <p:to x="100000" y="100000"/>
                                    </p:animScale>
                                    <p:animScale>
                                      <p:cBhvr>
                                        <p:cTn id="31" dur="10">
                                          <p:stCondLst>
                                            <p:cond delay="492"/>
                                          </p:stCondLst>
                                        </p:cTn>
                                        <p:tgtEl>
                                          <p:spTgt spid="3">
                                            <p:txEl>
                                              <p:pRg st="1" end="1"/>
                                            </p:txEl>
                                          </p:spTgt>
                                        </p:tgtEl>
                                      </p:cBhvr>
                                      <p:to x="100000" y="80000"/>
                                    </p:animScale>
                                    <p:animScale>
                                      <p:cBhvr>
                                        <p:cTn id="32" dur="62" decel="50000">
                                          <p:stCondLst>
                                            <p:cond delay="502"/>
                                          </p:stCondLst>
                                        </p:cTn>
                                        <p:tgtEl>
                                          <p:spTgt spid="3">
                                            <p:txEl>
                                              <p:pRg st="1" end="1"/>
                                            </p:txEl>
                                          </p:spTgt>
                                        </p:tgtEl>
                                      </p:cBhvr>
                                      <p:to x="100000" y="100000"/>
                                    </p:animScale>
                                    <p:animScale>
                                      <p:cBhvr>
                                        <p:cTn id="33" dur="10">
                                          <p:stCondLst>
                                            <p:cond delay="616"/>
                                          </p:stCondLst>
                                        </p:cTn>
                                        <p:tgtEl>
                                          <p:spTgt spid="3">
                                            <p:txEl>
                                              <p:pRg st="1" end="1"/>
                                            </p:txEl>
                                          </p:spTgt>
                                        </p:tgtEl>
                                      </p:cBhvr>
                                      <p:to x="100000" y="90000"/>
                                    </p:animScale>
                                    <p:animScale>
                                      <p:cBhvr>
                                        <p:cTn id="34" dur="62" decel="50000">
                                          <p:stCondLst>
                                            <p:cond delay="625"/>
                                          </p:stCondLst>
                                        </p:cTn>
                                        <p:tgtEl>
                                          <p:spTgt spid="3">
                                            <p:txEl>
                                              <p:pRg st="1" end="1"/>
                                            </p:txEl>
                                          </p:spTgt>
                                        </p:tgtEl>
                                      </p:cBhvr>
                                      <p:to x="100000" y="100000"/>
                                    </p:animScale>
                                    <p:animScale>
                                      <p:cBhvr>
                                        <p:cTn id="35" dur="10">
                                          <p:stCondLst>
                                            <p:cond delay="678"/>
                                          </p:stCondLst>
                                        </p:cTn>
                                        <p:tgtEl>
                                          <p:spTgt spid="3">
                                            <p:txEl>
                                              <p:pRg st="1" end="1"/>
                                            </p:txEl>
                                          </p:spTgt>
                                        </p:tgtEl>
                                      </p:cBhvr>
                                      <p:to x="100000" y="95000"/>
                                    </p:animScale>
                                    <p:animScale>
                                      <p:cBhvr>
                                        <p:cTn id="36" dur="62" decel="50000">
                                          <p:stCondLst>
                                            <p:cond delay="688"/>
                                          </p:stCondLst>
                                        </p:cTn>
                                        <p:tgtEl>
                                          <p:spTgt spid="3">
                                            <p:txEl>
                                              <p:pRg st="1" end="1"/>
                                            </p:txEl>
                                          </p:spTgt>
                                        </p:tgtEl>
                                      </p:cBhvr>
                                      <p:to x="100000" y="100000"/>
                                    </p:animScale>
                                  </p:childTnLst>
                                </p:cTn>
                              </p:par>
                              <p:par>
                                <p:cTn id="37" presetID="26" presetClass="entr" presetSubtype="0" fill="hold" grpId="0" nodeType="withEffect">
                                  <p:stCondLst>
                                    <p:cond delay="0"/>
                                  </p:stCondLst>
                                  <p:childTnLst>
                                    <p:set>
                                      <p:cBhvr>
                                        <p:cTn id="38" dur="1" fill="hold">
                                          <p:stCondLst>
                                            <p:cond delay="0"/>
                                          </p:stCondLst>
                                        </p:cTn>
                                        <p:tgtEl>
                                          <p:spTgt spid="3">
                                            <p:txEl>
                                              <p:pRg st="2" end="2"/>
                                            </p:txEl>
                                          </p:spTgt>
                                        </p:tgtEl>
                                        <p:attrNameLst>
                                          <p:attrName>style.visibility</p:attrName>
                                        </p:attrNameLst>
                                      </p:cBhvr>
                                      <p:to>
                                        <p:strVal val="visible"/>
                                      </p:to>
                                    </p:set>
                                    <p:animEffect transition="in" filter="wipe(down)">
                                      <p:cBhvr>
                                        <p:cTn id="39" dur="217">
                                          <p:stCondLst>
                                            <p:cond delay="0"/>
                                          </p:stCondLst>
                                        </p:cTn>
                                        <p:tgtEl>
                                          <p:spTgt spid="3">
                                            <p:txEl>
                                              <p:pRg st="2" end="2"/>
                                            </p:txEl>
                                          </p:spTgt>
                                        </p:tgtEl>
                                      </p:cBhvr>
                                    </p:animEffect>
                                    <p:anim calcmode="lin" valueType="num">
                                      <p:cBhvr>
                                        <p:cTn id="40" dur="683"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41" dur="249"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42" dur="249" tmFilter="0, 0; 0.125,0.2665; 0.25,0.4; 0.375,0.465; 0.5,0.5;  0.625,0.535; 0.75,0.6; 0.875,0.7335; 1,1">
                                          <p:stCondLst>
                                            <p:cond delay="249"/>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43" dur="124" tmFilter="0, 0; 0.125,0.2665; 0.25,0.4; 0.375,0.465; 0.5,0.5;  0.625,0.535; 0.75,0.6; 0.875,0.7335; 1,1">
                                          <p:stCondLst>
                                            <p:cond delay="497"/>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44" dur="62" tmFilter="0, 0; 0.125,0.2665; 0.25,0.4; 0.375,0.465; 0.5,0.5;  0.625,0.535; 0.75,0.6; 0.875,0.7335; 1,1">
                                          <p:stCondLst>
                                            <p:cond delay="621"/>
                                          </p:stCondLst>
                                        </p:cTn>
                                        <p:tgtEl>
                                          <p:spTgt spid="3">
                                            <p:txEl>
                                              <p:pRg st="2" end="2"/>
                                            </p:txEl>
                                          </p:spTgt>
                                        </p:tgtEl>
                                        <p:attrNameLst>
                                          <p:attrName>ppt_y</p:attrName>
                                        </p:attrNameLst>
                                      </p:cBhvr>
                                      <p:tavLst>
                                        <p:tav tm="0" fmla="#ppt_y-sin(pi*$)/81">
                                          <p:val>
                                            <p:fltVal val="0"/>
                                          </p:val>
                                        </p:tav>
                                        <p:tav tm="100000">
                                          <p:val>
                                            <p:fltVal val="1"/>
                                          </p:val>
                                        </p:tav>
                                      </p:tavLst>
                                    </p:anim>
                                    <p:animScale>
                                      <p:cBhvr>
                                        <p:cTn id="45" dur="10">
                                          <p:stCondLst>
                                            <p:cond delay="244"/>
                                          </p:stCondLst>
                                        </p:cTn>
                                        <p:tgtEl>
                                          <p:spTgt spid="3">
                                            <p:txEl>
                                              <p:pRg st="2" end="2"/>
                                            </p:txEl>
                                          </p:spTgt>
                                        </p:tgtEl>
                                      </p:cBhvr>
                                      <p:to x="100000" y="60000"/>
                                    </p:animScale>
                                    <p:animScale>
                                      <p:cBhvr>
                                        <p:cTn id="46" dur="62" decel="50000">
                                          <p:stCondLst>
                                            <p:cond delay="254"/>
                                          </p:stCondLst>
                                        </p:cTn>
                                        <p:tgtEl>
                                          <p:spTgt spid="3">
                                            <p:txEl>
                                              <p:pRg st="2" end="2"/>
                                            </p:txEl>
                                          </p:spTgt>
                                        </p:tgtEl>
                                      </p:cBhvr>
                                      <p:to x="100000" y="100000"/>
                                    </p:animScale>
                                    <p:animScale>
                                      <p:cBhvr>
                                        <p:cTn id="47" dur="10">
                                          <p:stCondLst>
                                            <p:cond delay="492"/>
                                          </p:stCondLst>
                                        </p:cTn>
                                        <p:tgtEl>
                                          <p:spTgt spid="3">
                                            <p:txEl>
                                              <p:pRg st="2" end="2"/>
                                            </p:txEl>
                                          </p:spTgt>
                                        </p:tgtEl>
                                      </p:cBhvr>
                                      <p:to x="100000" y="80000"/>
                                    </p:animScale>
                                    <p:animScale>
                                      <p:cBhvr>
                                        <p:cTn id="48" dur="62" decel="50000">
                                          <p:stCondLst>
                                            <p:cond delay="502"/>
                                          </p:stCondLst>
                                        </p:cTn>
                                        <p:tgtEl>
                                          <p:spTgt spid="3">
                                            <p:txEl>
                                              <p:pRg st="2" end="2"/>
                                            </p:txEl>
                                          </p:spTgt>
                                        </p:tgtEl>
                                      </p:cBhvr>
                                      <p:to x="100000" y="100000"/>
                                    </p:animScale>
                                    <p:animScale>
                                      <p:cBhvr>
                                        <p:cTn id="49" dur="10">
                                          <p:stCondLst>
                                            <p:cond delay="616"/>
                                          </p:stCondLst>
                                        </p:cTn>
                                        <p:tgtEl>
                                          <p:spTgt spid="3">
                                            <p:txEl>
                                              <p:pRg st="2" end="2"/>
                                            </p:txEl>
                                          </p:spTgt>
                                        </p:tgtEl>
                                      </p:cBhvr>
                                      <p:to x="100000" y="90000"/>
                                    </p:animScale>
                                    <p:animScale>
                                      <p:cBhvr>
                                        <p:cTn id="50" dur="62" decel="50000">
                                          <p:stCondLst>
                                            <p:cond delay="625"/>
                                          </p:stCondLst>
                                        </p:cTn>
                                        <p:tgtEl>
                                          <p:spTgt spid="3">
                                            <p:txEl>
                                              <p:pRg st="2" end="2"/>
                                            </p:txEl>
                                          </p:spTgt>
                                        </p:tgtEl>
                                      </p:cBhvr>
                                      <p:to x="100000" y="100000"/>
                                    </p:animScale>
                                    <p:animScale>
                                      <p:cBhvr>
                                        <p:cTn id="51" dur="10">
                                          <p:stCondLst>
                                            <p:cond delay="678"/>
                                          </p:stCondLst>
                                        </p:cTn>
                                        <p:tgtEl>
                                          <p:spTgt spid="3">
                                            <p:txEl>
                                              <p:pRg st="2" end="2"/>
                                            </p:txEl>
                                          </p:spTgt>
                                        </p:tgtEl>
                                      </p:cBhvr>
                                      <p:to x="100000" y="95000"/>
                                    </p:animScale>
                                    <p:animScale>
                                      <p:cBhvr>
                                        <p:cTn id="52" dur="62" decel="50000">
                                          <p:stCondLst>
                                            <p:cond delay="688"/>
                                          </p:stCondLst>
                                        </p:cTn>
                                        <p:tgtEl>
                                          <p:spTgt spid="3">
                                            <p:txEl>
                                              <p:pRg st="2" end="2"/>
                                            </p:txEl>
                                          </p:spTgt>
                                        </p:tgtEl>
                                      </p:cBhvr>
                                      <p:to x="100000" y="100000"/>
                                    </p:animScale>
                                  </p:childTnLst>
                                </p:cTn>
                              </p:par>
                              <p:par>
                                <p:cTn id="53" presetID="26" presetClass="entr" presetSubtype="0" fill="hold" grpId="0" nodeType="withEffect">
                                  <p:stCondLst>
                                    <p:cond delay="0"/>
                                  </p:stCondLst>
                                  <p:childTnLst>
                                    <p:set>
                                      <p:cBhvr>
                                        <p:cTn id="54" dur="1" fill="hold">
                                          <p:stCondLst>
                                            <p:cond delay="0"/>
                                          </p:stCondLst>
                                        </p:cTn>
                                        <p:tgtEl>
                                          <p:spTgt spid="3">
                                            <p:txEl>
                                              <p:pRg st="3" end="3"/>
                                            </p:txEl>
                                          </p:spTgt>
                                        </p:tgtEl>
                                        <p:attrNameLst>
                                          <p:attrName>style.visibility</p:attrName>
                                        </p:attrNameLst>
                                      </p:cBhvr>
                                      <p:to>
                                        <p:strVal val="visible"/>
                                      </p:to>
                                    </p:set>
                                    <p:animEffect transition="in" filter="wipe(down)">
                                      <p:cBhvr>
                                        <p:cTn id="55" dur="217">
                                          <p:stCondLst>
                                            <p:cond delay="0"/>
                                          </p:stCondLst>
                                        </p:cTn>
                                        <p:tgtEl>
                                          <p:spTgt spid="3">
                                            <p:txEl>
                                              <p:pRg st="3" end="3"/>
                                            </p:txEl>
                                          </p:spTgt>
                                        </p:tgtEl>
                                      </p:cBhvr>
                                    </p:animEffect>
                                    <p:anim calcmode="lin" valueType="num">
                                      <p:cBhvr>
                                        <p:cTn id="56" dur="683" tmFilter="0,0; 0.14,0.36; 0.43,0.73; 0.71,0.91; 1.0,1.0">
                                          <p:stCondLst>
                                            <p:cond delay="0"/>
                                          </p:stCondLst>
                                        </p:cTn>
                                        <p:tgtEl>
                                          <p:spTgt spid="3">
                                            <p:txEl>
                                              <p:pRg st="3" end="3"/>
                                            </p:txEl>
                                          </p:spTgt>
                                        </p:tgtEl>
                                        <p:attrNameLst>
                                          <p:attrName>ppt_x</p:attrName>
                                        </p:attrNameLst>
                                      </p:cBhvr>
                                      <p:tavLst>
                                        <p:tav tm="0">
                                          <p:val>
                                            <p:strVal val="#ppt_x-0.25"/>
                                          </p:val>
                                        </p:tav>
                                        <p:tav tm="100000">
                                          <p:val>
                                            <p:strVal val="#ppt_x"/>
                                          </p:val>
                                        </p:tav>
                                      </p:tavLst>
                                    </p:anim>
                                    <p:anim calcmode="lin" valueType="num">
                                      <p:cBhvr>
                                        <p:cTn id="57" dur="249" tmFilter="0.0,0.0; 0.25,0.07; 0.50,0.2; 0.75,0.467; 1.0,1.0">
                                          <p:stCondLst>
                                            <p:cond delay="0"/>
                                          </p:stCondLst>
                                        </p:cTn>
                                        <p:tgtEl>
                                          <p:spTgt spid="3">
                                            <p:txEl>
                                              <p:pRg st="3" end="3"/>
                                            </p:txEl>
                                          </p:spTgt>
                                        </p:tgtEl>
                                        <p:attrNameLst>
                                          <p:attrName>ppt_y</p:attrName>
                                        </p:attrNameLst>
                                      </p:cBhvr>
                                      <p:tavLst>
                                        <p:tav tm="0" fmla="#ppt_y-sin(pi*$)/3">
                                          <p:val>
                                            <p:fltVal val="0.5"/>
                                          </p:val>
                                        </p:tav>
                                        <p:tav tm="100000">
                                          <p:val>
                                            <p:fltVal val="1"/>
                                          </p:val>
                                        </p:tav>
                                      </p:tavLst>
                                    </p:anim>
                                    <p:anim calcmode="lin" valueType="num">
                                      <p:cBhvr>
                                        <p:cTn id="58" dur="249" tmFilter="0, 0; 0.125,0.2665; 0.25,0.4; 0.375,0.465; 0.5,0.5;  0.625,0.535; 0.75,0.6; 0.875,0.7335; 1,1">
                                          <p:stCondLst>
                                            <p:cond delay="249"/>
                                          </p:stCondLst>
                                        </p:cTn>
                                        <p:tgtEl>
                                          <p:spTgt spid="3">
                                            <p:txEl>
                                              <p:pRg st="3" end="3"/>
                                            </p:txEl>
                                          </p:spTgt>
                                        </p:tgtEl>
                                        <p:attrNameLst>
                                          <p:attrName>ppt_y</p:attrName>
                                        </p:attrNameLst>
                                      </p:cBhvr>
                                      <p:tavLst>
                                        <p:tav tm="0" fmla="#ppt_y-sin(pi*$)/9">
                                          <p:val>
                                            <p:fltVal val="0"/>
                                          </p:val>
                                        </p:tav>
                                        <p:tav tm="100000">
                                          <p:val>
                                            <p:fltVal val="1"/>
                                          </p:val>
                                        </p:tav>
                                      </p:tavLst>
                                    </p:anim>
                                    <p:anim calcmode="lin" valueType="num">
                                      <p:cBhvr>
                                        <p:cTn id="59" dur="124" tmFilter="0, 0; 0.125,0.2665; 0.25,0.4; 0.375,0.465; 0.5,0.5;  0.625,0.535; 0.75,0.6; 0.875,0.7335; 1,1">
                                          <p:stCondLst>
                                            <p:cond delay="497"/>
                                          </p:stCondLst>
                                        </p:cTn>
                                        <p:tgtEl>
                                          <p:spTgt spid="3">
                                            <p:txEl>
                                              <p:pRg st="3" end="3"/>
                                            </p:txEl>
                                          </p:spTgt>
                                        </p:tgtEl>
                                        <p:attrNameLst>
                                          <p:attrName>ppt_y</p:attrName>
                                        </p:attrNameLst>
                                      </p:cBhvr>
                                      <p:tavLst>
                                        <p:tav tm="0" fmla="#ppt_y-sin(pi*$)/27">
                                          <p:val>
                                            <p:fltVal val="0"/>
                                          </p:val>
                                        </p:tav>
                                        <p:tav tm="100000">
                                          <p:val>
                                            <p:fltVal val="1"/>
                                          </p:val>
                                        </p:tav>
                                      </p:tavLst>
                                    </p:anim>
                                    <p:anim calcmode="lin" valueType="num">
                                      <p:cBhvr>
                                        <p:cTn id="60" dur="62" tmFilter="0, 0; 0.125,0.2665; 0.25,0.4; 0.375,0.465; 0.5,0.5;  0.625,0.535; 0.75,0.6; 0.875,0.7335; 1,1">
                                          <p:stCondLst>
                                            <p:cond delay="621"/>
                                          </p:stCondLst>
                                        </p:cTn>
                                        <p:tgtEl>
                                          <p:spTgt spid="3">
                                            <p:txEl>
                                              <p:pRg st="3" end="3"/>
                                            </p:txEl>
                                          </p:spTgt>
                                        </p:tgtEl>
                                        <p:attrNameLst>
                                          <p:attrName>ppt_y</p:attrName>
                                        </p:attrNameLst>
                                      </p:cBhvr>
                                      <p:tavLst>
                                        <p:tav tm="0" fmla="#ppt_y-sin(pi*$)/81">
                                          <p:val>
                                            <p:fltVal val="0"/>
                                          </p:val>
                                        </p:tav>
                                        <p:tav tm="100000">
                                          <p:val>
                                            <p:fltVal val="1"/>
                                          </p:val>
                                        </p:tav>
                                      </p:tavLst>
                                    </p:anim>
                                    <p:animScale>
                                      <p:cBhvr>
                                        <p:cTn id="61" dur="10">
                                          <p:stCondLst>
                                            <p:cond delay="244"/>
                                          </p:stCondLst>
                                        </p:cTn>
                                        <p:tgtEl>
                                          <p:spTgt spid="3">
                                            <p:txEl>
                                              <p:pRg st="3" end="3"/>
                                            </p:txEl>
                                          </p:spTgt>
                                        </p:tgtEl>
                                      </p:cBhvr>
                                      <p:to x="100000" y="60000"/>
                                    </p:animScale>
                                    <p:animScale>
                                      <p:cBhvr>
                                        <p:cTn id="62" dur="62" decel="50000">
                                          <p:stCondLst>
                                            <p:cond delay="254"/>
                                          </p:stCondLst>
                                        </p:cTn>
                                        <p:tgtEl>
                                          <p:spTgt spid="3">
                                            <p:txEl>
                                              <p:pRg st="3" end="3"/>
                                            </p:txEl>
                                          </p:spTgt>
                                        </p:tgtEl>
                                      </p:cBhvr>
                                      <p:to x="100000" y="100000"/>
                                    </p:animScale>
                                    <p:animScale>
                                      <p:cBhvr>
                                        <p:cTn id="63" dur="10">
                                          <p:stCondLst>
                                            <p:cond delay="492"/>
                                          </p:stCondLst>
                                        </p:cTn>
                                        <p:tgtEl>
                                          <p:spTgt spid="3">
                                            <p:txEl>
                                              <p:pRg st="3" end="3"/>
                                            </p:txEl>
                                          </p:spTgt>
                                        </p:tgtEl>
                                      </p:cBhvr>
                                      <p:to x="100000" y="80000"/>
                                    </p:animScale>
                                    <p:animScale>
                                      <p:cBhvr>
                                        <p:cTn id="64" dur="62" decel="50000">
                                          <p:stCondLst>
                                            <p:cond delay="502"/>
                                          </p:stCondLst>
                                        </p:cTn>
                                        <p:tgtEl>
                                          <p:spTgt spid="3">
                                            <p:txEl>
                                              <p:pRg st="3" end="3"/>
                                            </p:txEl>
                                          </p:spTgt>
                                        </p:tgtEl>
                                      </p:cBhvr>
                                      <p:to x="100000" y="100000"/>
                                    </p:animScale>
                                    <p:animScale>
                                      <p:cBhvr>
                                        <p:cTn id="65" dur="10">
                                          <p:stCondLst>
                                            <p:cond delay="616"/>
                                          </p:stCondLst>
                                        </p:cTn>
                                        <p:tgtEl>
                                          <p:spTgt spid="3">
                                            <p:txEl>
                                              <p:pRg st="3" end="3"/>
                                            </p:txEl>
                                          </p:spTgt>
                                        </p:tgtEl>
                                      </p:cBhvr>
                                      <p:to x="100000" y="90000"/>
                                    </p:animScale>
                                    <p:animScale>
                                      <p:cBhvr>
                                        <p:cTn id="66" dur="62" decel="50000">
                                          <p:stCondLst>
                                            <p:cond delay="625"/>
                                          </p:stCondLst>
                                        </p:cTn>
                                        <p:tgtEl>
                                          <p:spTgt spid="3">
                                            <p:txEl>
                                              <p:pRg st="3" end="3"/>
                                            </p:txEl>
                                          </p:spTgt>
                                        </p:tgtEl>
                                      </p:cBhvr>
                                      <p:to x="100000" y="100000"/>
                                    </p:animScale>
                                    <p:animScale>
                                      <p:cBhvr>
                                        <p:cTn id="67" dur="10">
                                          <p:stCondLst>
                                            <p:cond delay="678"/>
                                          </p:stCondLst>
                                        </p:cTn>
                                        <p:tgtEl>
                                          <p:spTgt spid="3">
                                            <p:txEl>
                                              <p:pRg st="3" end="3"/>
                                            </p:txEl>
                                          </p:spTgt>
                                        </p:tgtEl>
                                      </p:cBhvr>
                                      <p:to x="100000" y="95000"/>
                                    </p:animScale>
                                    <p:animScale>
                                      <p:cBhvr>
                                        <p:cTn id="68" dur="62" decel="50000">
                                          <p:stCondLst>
                                            <p:cond delay="688"/>
                                          </p:stCondLst>
                                        </p:cTn>
                                        <p:tgtEl>
                                          <p:spTgt spid="3">
                                            <p:txEl>
                                              <p:pRg st="3" end="3"/>
                                            </p:txEl>
                                          </p:spTgt>
                                        </p:tgtEl>
                                      </p:cBhvr>
                                      <p:to x="100000" y="100000"/>
                                    </p:animScale>
                                  </p:childTnLst>
                                </p:cTn>
                              </p:par>
                              <p:par>
                                <p:cTn id="69" presetID="26" presetClass="entr" presetSubtype="0" fill="hold" grpId="0" nodeType="withEffect">
                                  <p:stCondLst>
                                    <p:cond delay="0"/>
                                  </p:stCondLst>
                                  <p:childTnLst>
                                    <p:set>
                                      <p:cBhvr>
                                        <p:cTn id="70" dur="1" fill="hold">
                                          <p:stCondLst>
                                            <p:cond delay="0"/>
                                          </p:stCondLst>
                                        </p:cTn>
                                        <p:tgtEl>
                                          <p:spTgt spid="3">
                                            <p:txEl>
                                              <p:pRg st="4" end="4"/>
                                            </p:txEl>
                                          </p:spTgt>
                                        </p:tgtEl>
                                        <p:attrNameLst>
                                          <p:attrName>style.visibility</p:attrName>
                                        </p:attrNameLst>
                                      </p:cBhvr>
                                      <p:to>
                                        <p:strVal val="visible"/>
                                      </p:to>
                                    </p:set>
                                    <p:animEffect transition="in" filter="wipe(down)">
                                      <p:cBhvr>
                                        <p:cTn id="71" dur="217">
                                          <p:stCondLst>
                                            <p:cond delay="0"/>
                                          </p:stCondLst>
                                        </p:cTn>
                                        <p:tgtEl>
                                          <p:spTgt spid="3">
                                            <p:txEl>
                                              <p:pRg st="4" end="4"/>
                                            </p:txEl>
                                          </p:spTgt>
                                        </p:tgtEl>
                                      </p:cBhvr>
                                    </p:animEffect>
                                    <p:anim calcmode="lin" valueType="num">
                                      <p:cBhvr>
                                        <p:cTn id="72" dur="683" tmFilter="0,0; 0.14,0.36; 0.43,0.73; 0.71,0.91; 1.0,1.0">
                                          <p:stCondLst>
                                            <p:cond delay="0"/>
                                          </p:stCondLst>
                                        </p:cTn>
                                        <p:tgtEl>
                                          <p:spTgt spid="3">
                                            <p:txEl>
                                              <p:pRg st="4" end="4"/>
                                            </p:txEl>
                                          </p:spTgt>
                                        </p:tgtEl>
                                        <p:attrNameLst>
                                          <p:attrName>ppt_x</p:attrName>
                                        </p:attrNameLst>
                                      </p:cBhvr>
                                      <p:tavLst>
                                        <p:tav tm="0">
                                          <p:val>
                                            <p:strVal val="#ppt_x-0.25"/>
                                          </p:val>
                                        </p:tav>
                                        <p:tav tm="100000">
                                          <p:val>
                                            <p:strVal val="#ppt_x"/>
                                          </p:val>
                                        </p:tav>
                                      </p:tavLst>
                                    </p:anim>
                                    <p:anim calcmode="lin" valueType="num">
                                      <p:cBhvr>
                                        <p:cTn id="73" dur="249" tmFilter="0.0,0.0; 0.25,0.07; 0.50,0.2; 0.75,0.467; 1.0,1.0">
                                          <p:stCondLst>
                                            <p:cond delay="0"/>
                                          </p:stCondLst>
                                        </p:cTn>
                                        <p:tgtEl>
                                          <p:spTgt spid="3">
                                            <p:txEl>
                                              <p:pRg st="4" end="4"/>
                                            </p:txEl>
                                          </p:spTgt>
                                        </p:tgtEl>
                                        <p:attrNameLst>
                                          <p:attrName>ppt_y</p:attrName>
                                        </p:attrNameLst>
                                      </p:cBhvr>
                                      <p:tavLst>
                                        <p:tav tm="0" fmla="#ppt_y-sin(pi*$)/3">
                                          <p:val>
                                            <p:fltVal val="0.5"/>
                                          </p:val>
                                        </p:tav>
                                        <p:tav tm="100000">
                                          <p:val>
                                            <p:fltVal val="1"/>
                                          </p:val>
                                        </p:tav>
                                      </p:tavLst>
                                    </p:anim>
                                    <p:anim calcmode="lin" valueType="num">
                                      <p:cBhvr>
                                        <p:cTn id="74" dur="249" tmFilter="0, 0; 0.125,0.2665; 0.25,0.4; 0.375,0.465; 0.5,0.5;  0.625,0.535; 0.75,0.6; 0.875,0.7335; 1,1">
                                          <p:stCondLst>
                                            <p:cond delay="249"/>
                                          </p:stCondLst>
                                        </p:cTn>
                                        <p:tgtEl>
                                          <p:spTgt spid="3">
                                            <p:txEl>
                                              <p:pRg st="4" end="4"/>
                                            </p:txEl>
                                          </p:spTgt>
                                        </p:tgtEl>
                                        <p:attrNameLst>
                                          <p:attrName>ppt_y</p:attrName>
                                        </p:attrNameLst>
                                      </p:cBhvr>
                                      <p:tavLst>
                                        <p:tav tm="0" fmla="#ppt_y-sin(pi*$)/9">
                                          <p:val>
                                            <p:fltVal val="0"/>
                                          </p:val>
                                        </p:tav>
                                        <p:tav tm="100000">
                                          <p:val>
                                            <p:fltVal val="1"/>
                                          </p:val>
                                        </p:tav>
                                      </p:tavLst>
                                    </p:anim>
                                    <p:anim calcmode="lin" valueType="num">
                                      <p:cBhvr>
                                        <p:cTn id="75" dur="124" tmFilter="0, 0; 0.125,0.2665; 0.25,0.4; 0.375,0.465; 0.5,0.5;  0.625,0.535; 0.75,0.6; 0.875,0.7335; 1,1">
                                          <p:stCondLst>
                                            <p:cond delay="497"/>
                                          </p:stCondLst>
                                        </p:cTn>
                                        <p:tgtEl>
                                          <p:spTgt spid="3">
                                            <p:txEl>
                                              <p:pRg st="4" end="4"/>
                                            </p:txEl>
                                          </p:spTgt>
                                        </p:tgtEl>
                                        <p:attrNameLst>
                                          <p:attrName>ppt_y</p:attrName>
                                        </p:attrNameLst>
                                      </p:cBhvr>
                                      <p:tavLst>
                                        <p:tav tm="0" fmla="#ppt_y-sin(pi*$)/27">
                                          <p:val>
                                            <p:fltVal val="0"/>
                                          </p:val>
                                        </p:tav>
                                        <p:tav tm="100000">
                                          <p:val>
                                            <p:fltVal val="1"/>
                                          </p:val>
                                        </p:tav>
                                      </p:tavLst>
                                    </p:anim>
                                    <p:anim calcmode="lin" valueType="num">
                                      <p:cBhvr>
                                        <p:cTn id="76" dur="62" tmFilter="0, 0; 0.125,0.2665; 0.25,0.4; 0.375,0.465; 0.5,0.5;  0.625,0.535; 0.75,0.6; 0.875,0.7335; 1,1">
                                          <p:stCondLst>
                                            <p:cond delay="621"/>
                                          </p:stCondLst>
                                        </p:cTn>
                                        <p:tgtEl>
                                          <p:spTgt spid="3">
                                            <p:txEl>
                                              <p:pRg st="4" end="4"/>
                                            </p:txEl>
                                          </p:spTgt>
                                        </p:tgtEl>
                                        <p:attrNameLst>
                                          <p:attrName>ppt_y</p:attrName>
                                        </p:attrNameLst>
                                      </p:cBhvr>
                                      <p:tavLst>
                                        <p:tav tm="0" fmla="#ppt_y-sin(pi*$)/81">
                                          <p:val>
                                            <p:fltVal val="0"/>
                                          </p:val>
                                        </p:tav>
                                        <p:tav tm="100000">
                                          <p:val>
                                            <p:fltVal val="1"/>
                                          </p:val>
                                        </p:tav>
                                      </p:tavLst>
                                    </p:anim>
                                    <p:animScale>
                                      <p:cBhvr>
                                        <p:cTn id="77" dur="10">
                                          <p:stCondLst>
                                            <p:cond delay="244"/>
                                          </p:stCondLst>
                                        </p:cTn>
                                        <p:tgtEl>
                                          <p:spTgt spid="3">
                                            <p:txEl>
                                              <p:pRg st="4" end="4"/>
                                            </p:txEl>
                                          </p:spTgt>
                                        </p:tgtEl>
                                      </p:cBhvr>
                                      <p:to x="100000" y="60000"/>
                                    </p:animScale>
                                    <p:animScale>
                                      <p:cBhvr>
                                        <p:cTn id="78" dur="62" decel="50000">
                                          <p:stCondLst>
                                            <p:cond delay="254"/>
                                          </p:stCondLst>
                                        </p:cTn>
                                        <p:tgtEl>
                                          <p:spTgt spid="3">
                                            <p:txEl>
                                              <p:pRg st="4" end="4"/>
                                            </p:txEl>
                                          </p:spTgt>
                                        </p:tgtEl>
                                      </p:cBhvr>
                                      <p:to x="100000" y="100000"/>
                                    </p:animScale>
                                    <p:animScale>
                                      <p:cBhvr>
                                        <p:cTn id="79" dur="10">
                                          <p:stCondLst>
                                            <p:cond delay="492"/>
                                          </p:stCondLst>
                                        </p:cTn>
                                        <p:tgtEl>
                                          <p:spTgt spid="3">
                                            <p:txEl>
                                              <p:pRg st="4" end="4"/>
                                            </p:txEl>
                                          </p:spTgt>
                                        </p:tgtEl>
                                      </p:cBhvr>
                                      <p:to x="100000" y="80000"/>
                                    </p:animScale>
                                    <p:animScale>
                                      <p:cBhvr>
                                        <p:cTn id="80" dur="62" decel="50000">
                                          <p:stCondLst>
                                            <p:cond delay="502"/>
                                          </p:stCondLst>
                                        </p:cTn>
                                        <p:tgtEl>
                                          <p:spTgt spid="3">
                                            <p:txEl>
                                              <p:pRg st="4" end="4"/>
                                            </p:txEl>
                                          </p:spTgt>
                                        </p:tgtEl>
                                      </p:cBhvr>
                                      <p:to x="100000" y="100000"/>
                                    </p:animScale>
                                    <p:animScale>
                                      <p:cBhvr>
                                        <p:cTn id="81" dur="10">
                                          <p:stCondLst>
                                            <p:cond delay="616"/>
                                          </p:stCondLst>
                                        </p:cTn>
                                        <p:tgtEl>
                                          <p:spTgt spid="3">
                                            <p:txEl>
                                              <p:pRg st="4" end="4"/>
                                            </p:txEl>
                                          </p:spTgt>
                                        </p:tgtEl>
                                      </p:cBhvr>
                                      <p:to x="100000" y="90000"/>
                                    </p:animScale>
                                    <p:animScale>
                                      <p:cBhvr>
                                        <p:cTn id="82" dur="62" decel="50000">
                                          <p:stCondLst>
                                            <p:cond delay="625"/>
                                          </p:stCondLst>
                                        </p:cTn>
                                        <p:tgtEl>
                                          <p:spTgt spid="3">
                                            <p:txEl>
                                              <p:pRg st="4" end="4"/>
                                            </p:txEl>
                                          </p:spTgt>
                                        </p:tgtEl>
                                      </p:cBhvr>
                                      <p:to x="100000" y="100000"/>
                                    </p:animScale>
                                    <p:animScale>
                                      <p:cBhvr>
                                        <p:cTn id="83" dur="10">
                                          <p:stCondLst>
                                            <p:cond delay="678"/>
                                          </p:stCondLst>
                                        </p:cTn>
                                        <p:tgtEl>
                                          <p:spTgt spid="3">
                                            <p:txEl>
                                              <p:pRg st="4" end="4"/>
                                            </p:txEl>
                                          </p:spTgt>
                                        </p:tgtEl>
                                      </p:cBhvr>
                                      <p:to x="100000" y="95000"/>
                                    </p:animScale>
                                    <p:animScale>
                                      <p:cBhvr>
                                        <p:cTn id="84" dur="62" decel="50000">
                                          <p:stCondLst>
                                            <p:cond delay="688"/>
                                          </p:stCondLst>
                                        </p:cTn>
                                        <p:tgtEl>
                                          <p:spTgt spid="3">
                                            <p:txEl>
                                              <p:pRg st="4" end="4"/>
                                            </p:txEl>
                                          </p:spTgt>
                                        </p:tgtEl>
                                      </p:cBhvr>
                                      <p:to x="100000" y="100000"/>
                                    </p:animScale>
                                  </p:childTnLst>
                                </p:cTn>
                              </p:par>
                              <p:par>
                                <p:cTn id="85" presetID="26" presetClass="entr" presetSubtype="0" fill="hold" grpId="0" nodeType="withEffect">
                                  <p:stCondLst>
                                    <p:cond delay="0"/>
                                  </p:stCondLst>
                                  <p:childTnLst>
                                    <p:set>
                                      <p:cBhvr>
                                        <p:cTn id="86" dur="1" fill="hold">
                                          <p:stCondLst>
                                            <p:cond delay="0"/>
                                          </p:stCondLst>
                                        </p:cTn>
                                        <p:tgtEl>
                                          <p:spTgt spid="3">
                                            <p:txEl>
                                              <p:pRg st="5" end="5"/>
                                            </p:txEl>
                                          </p:spTgt>
                                        </p:tgtEl>
                                        <p:attrNameLst>
                                          <p:attrName>style.visibility</p:attrName>
                                        </p:attrNameLst>
                                      </p:cBhvr>
                                      <p:to>
                                        <p:strVal val="visible"/>
                                      </p:to>
                                    </p:set>
                                    <p:animEffect transition="in" filter="wipe(down)">
                                      <p:cBhvr>
                                        <p:cTn id="87" dur="217">
                                          <p:stCondLst>
                                            <p:cond delay="0"/>
                                          </p:stCondLst>
                                        </p:cTn>
                                        <p:tgtEl>
                                          <p:spTgt spid="3">
                                            <p:txEl>
                                              <p:pRg st="5" end="5"/>
                                            </p:txEl>
                                          </p:spTgt>
                                        </p:tgtEl>
                                      </p:cBhvr>
                                    </p:animEffect>
                                    <p:anim calcmode="lin" valueType="num">
                                      <p:cBhvr>
                                        <p:cTn id="88" dur="683" tmFilter="0,0; 0.14,0.36; 0.43,0.73; 0.71,0.91; 1.0,1.0">
                                          <p:stCondLst>
                                            <p:cond delay="0"/>
                                          </p:stCondLst>
                                        </p:cTn>
                                        <p:tgtEl>
                                          <p:spTgt spid="3">
                                            <p:txEl>
                                              <p:pRg st="5" end="5"/>
                                            </p:txEl>
                                          </p:spTgt>
                                        </p:tgtEl>
                                        <p:attrNameLst>
                                          <p:attrName>ppt_x</p:attrName>
                                        </p:attrNameLst>
                                      </p:cBhvr>
                                      <p:tavLst>
                                        <p:tav tm="0">
                                          <p:val>
                                            <p:strVal val="#ppt_x-0.25"/>
                                          </p:val>
                                        </p:tav>
                                        <p:tav tm="100000">
                                          <p:val>
                                            <p:strVal val="#ppt_x"/>
                                          </p:val>
                                        </p:tav>
                                      </p:tavLst>
                                    </p:anim>
                                    <p:anim calcmode="lin" valueType="num">
                                      <p:cBhvr>
                                        <p:cTn id="89" dur="249" tmFilter="0.0,0.0; 0.25,0.07; 0.50,0.2; 0.75,0.467; 1.0,1.0">
                                          <p:stCondLst>
                                            <p:cond delay="0"/>
                                          </p:stCondLst>
                                        </p:cTn>
                                        <p:tgtEl>
                                          <p:spTgt spid="3">
                                            <p:txEl>
                                              <p:pRg st="5" end="5"/>
                                            </p:txEl>
                                          </p:spTgt>
                                        </p:tgtEl>
                                        <p:attrNameLst>
                                          <p:attrName>ppt_y</p:attrName>
                                        </p:attrNameLst>
                                      </p:cBhvr>
                                      <p:tavLst>
                                        <p:tav tm="0" fmla="#ppt_y-sin(pi*$)/3">
                                          <p:val>
                                            <p:fltVal val="0.5"/>
                                          </p:val>
                                        </p:tav>
                                        <p:tav tm="100000">
                                          <p:val>
                                            <p:fltVal val="1"/>
                                          </p:val>
                                        </p:tav>
                                      </p:tavLst>
                                    </p:anim>
                                    <p:anim calcmode="lin" valueType="num">
                                      <p:cBhvr>
                                        <p:cTn id="90" dur="249" tmFilter="0, 0; 0.125,0.2665; 0.25,0.4; 0.375,0.465; 0.5,0.5;  0.625,0.535; 0.75,0.6; 0.875,0.7335; 1,1">
                                          <p:stCondLst>
                                            <p:cond delay="249"/>
                                          </p:stCondLst>
                                        </p:cTn>
                                        <p:tgtEl>
                                          <p:spTgt spid="3">
                                            <p:txEl>
                                              <p:pRg st="5" end="5"/>
                                            </p:txEl>
                                          </p:spTgt>
                                        </p:tgtEl>
                                        <p:attrNameLst>
                                          <p:attrName>ppt_y</p:attrName>
                                        </p:attrNameLst>
                                      </p:cBhvr>
                                      <p:tavLst>
                                        <p:tav tm="0" fmla="#ppt_y-sin(pi*$)/9">
                                          <p:val>
                                            <p:fltVal val="0"/>
                                          </p:val>
                                        </p:tav>
                                        <p:tav tm="100000">
                                          <p:val>
                                            <p:fltVal val="1"/>
                                          </p:val>
                                        </p:tav>
                                      </p:tavLst>
                                    </p:anim>
                                    <p:anim calcmode="lin" valueType="num">
                                      <p:cBhvr>
                                        <p:cTn id="91" dur="124" tmFilter="0, 0; 0.125,0.2665; 0.25,0.4; 0.375,0.465; 0.5,0.5;  0.625,0.535; 0.75,0.6; 0.875,0.7335; 1,1">
                                          <p:stCondLst>
                                            <p:cond delay="497"/>
                                          </p:stCondLst>
                                        </p:cTn>
                                        <p:tgtEl>
                                          <p:spTgt spid="3">
                                            <p:txEl>
                                              <p:pRg st="5" end="5"/>
                                            </p:txEl>
                                          </p:spTgt>
                                        </p:tgtEl>
                                        <p:attrNameLst>
                                          <p:attrName>ppt_y</p:attrName>
                                        </p:attrNameLst>
                                      </p:cBhvr>
                                      <p:tavLst>
                                        <p:tav tm="0" fmla="#ppt_y-sin(pi*$)/27">
                                          <p:val>
                                            <p:fltVal val="0"/>
                                          </p:val>
                                        </p:tav>
                                        <p:tav tm="100000">
                                          <p:val>
                                            <p:fltVal val="1"/>
                                          </p:val>
                                        </p:tav>
                                      </p:tavLst>
                                    </p:anim>
                                    <p:anim calcmode="lin" valueType="num">
                                      <p:cBhvr>
                                        <p:cTn id="92" dur="62" tmFilter="0, 0; 0.125,0.2665; 0.25,0.4; 0.375,0.465; 0.5,0.5;  0.625,0.535; 0.75,0.6; 0.875,0.7335; 1,1">
                                          <p:stCondLst>
                                            <p:cond delay="621"/>
                                          </p:stCondLst>
                                        </p:cTn>
                                        <p:tgtEl>
                                          <p:spTgt spid="3">
                                            <p:txEl>
                                              <p:pRg st="5" end="5"/>
                                            </p:txEl>
                                          </p:spTgt>
                                        </p:tgtEl>
                                        <p:attrNameLst>
                                          <p:attrName>ppt_y</p:attrName>
                                        </p:attrNameLst>
                                      </p:cBhvr>
                                      <p:tavLst>
                                        <p:tav tm="0" fmla="#ppt_y-sin(pi*$)/81">
                                          <p:val>
                                            <p:fltVal val="0"/>
                                          </p:val>
                                        </p:tav>
                                        <p:tav tm="100000">
                                          <p:val>
                                            <p:fltVal val="1"/>
                                          </p:val>
                                        </p:tav>
                                      </p:tavLst>
                                    </p:anim>
                                    <p:animScale>
                                      <p:cBhvr>
                                        <p:cTn id="93" dur="10">
                                          <p:stCondLst>
                                            <p:cond delay="244"/>
                                          </p:stCondLst>
                                        </p:cTn>
                                        <p:tgtEl>
                                          <p:spTgt spid="3">
                                            <p:txEl>
                                              <p:pRg st="5" end="5"/>
                                            </p:txEl>
                                          </p:spTgt>
                                        </p:tgtEl>
                                      </p:cBhvr>
                                      <p:to x="100000" y="60000"/>
                                    </p:animScale>
                                    <p:animScale>
                                      <p:cBhvr>
                                        <p:cTn id="94" dur="62" decel="50000">
                                          <p:stCondLst>
                                            <p:cond delay="254"/>
                                          </p:stCondLst>
                                        </p:cTn>
                                        <p:tgtEl>
                                          <p:spTgt spid="3">
                                            <p:txEl>
                                              <p:pRg st="5" end="5"/>
                                            </p:txEl>
                                          </p:spTgt>
                                        </p:tgtEl>
                                      </p:cBhvr>
                                      <p:to x="100000" y="100000"/>
                                    </p:animScale>
                                    <p:animScale>
                                      <p:cBhvr>
                                        <p:cTn id="95" dur="10">
                                          <p:stCondLst>
                                            <p:cond delay="492"/>
                                          </p:stCondLst>
                                        </p:cTn>
                                        <p:tgtEl>
                                          <p:spTgt spid="3">
                                            <p:txEl>
                                              <p:pRg st="5" end="5"/>
                                            </p:txEl>
                                          </p:spTgt>
                                        </p:tgtEl>
                                      </p:cBhvr>
                                      <p:to x="100000" y="80000"/>
                                    </p:animScale>
                                    <p:animScale>
                                      <p:cBhvr>
                                        <p:cTn id="96" dur="62" decel="50000">
                                          <p:stCondLst>
                                            <p:cond delay="502"/>
                                          </p:stCondLst>
                                        </p:cTn>
                                        <p:tgtEl>
                                          <p:spTgt spid="3">
                                            <p:txEl>
                                              <p:pRg st="5" end="5"/>
                                            </p:txEl>
                                          </p:spTgt>
                                        </p:tgtEl>
                                      </p:cBhvr>
                                      <p:to x="100000" y="100000"/>
                                    </p:animScale>
                                    <p:animScale>
                                      <p:cBhvr>
                                        <p:cTn id="97" dur="10">
                                          <p:stCondLst>
                                            <p:cond delay="616"/>
                                          </p:stCondLst>
                                        </p:cTn>
                                        <p:tgtEl>
                                          <p:spTgt spid="3">
                                            <p:txEl>
                                              <p:pRg st="5" end="5"/>
                                            </p:txEl>
                                          </p:spTgt>
                                        </p:tgtEl>
                                      </p:cBhvr>
                                      <p:to x="100000" y="90000"/>
                                    </p:animScale>
                                    <p:animScale>
                                      <p:cBhvr>
                                        <p:cTn id="98" dur="62" decel="50000">
                                          <p:stCondLst>
                                            <p:cond delay="625"/>
                                          </p:stCondLst>
                                        </p:cTn>
                                        <p:tgtEl>
                                          <p:spTgt spid="3">
                                            <p:txEl>
                                              <p:pRg st="5" end="5"/>
                                            </p:txEl>
                                          </p:spTgt>
                                        </p:tgtEl>
                                      </p:cBhvr>
                                      <p:to x="100000" y="100000"/>
                                    </p:animScale>
                                    <p:animScale>
                                      <p:cBhvr>
                                        <p:cTn id="99" dur="10">
                                          <p:stCondLst>
                                            <p:cond delay="678"/>
                                          </p:stCondLst>
                                        </p:cTn>
                                        <p:tgtEl>
                                          <p:spTgt spid="3">
                                            <p:txEl>
                                              <p:pRg st="5" end="5"/>
                                            </p:txEl>
                                          </p:spTgt>
                                        </p:tgtEl>
                                      </p:cBhvr>
                                      <p:to x="100000" y="95000"/>
                                    </p:animScale>
                                    <p:animScale>
                                      <p:cBhvr>
                                        <p:cTn id="100" dur="62" decel="50000">
                                          <p:stCondLst>
                                            <p:cond delay="688"/>
                                          </p:stCondLst>
                                        </p:cTn>
                                        <p:tgtEl>
                                          <p:spTgt spid="3">
                                            <p:txEl>
                                              <p:pRg st="5" end="5"/>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Sales by Numbers</a:t>
            </a:r>
            <a:endParaRPr lang="en-GB" dirty="0"/>
          </a:p>
        </p:txBody>
      </p:sp>
      <p:graphicFrame>
        <p:nvGraphicFramePr>
          <p:cNvPr id="4" name="Table 3"/>
          <p:cNvGraphicFramePr>
            <a:graphicFrameLocks noGrp="1"/>
          </p:cNvGraphicFramePr>
          <p:nvPr>
            <p:extLst>
              <p:ext uri="{D42A27DB-BD31-4B8C-83A1-F6EECF244321}">
                <p14:modId xmlns:p14="http://schemas.microsoft.com/office/powerpoint/2010/main" val="813390043"/>
              </p:ext>
            </p:extLst>
          </p:nvPr>
        </p:nvGraphicFramePr>
        <p:xfrm>
          <a:off x="1843789" y="1993691"/>
          <a:ext cx="9039070" cy="4033336"/>
        </p:xfrm>
        <a:graphic>
          <a:graphicData uri="http://schemas.openxmlformats.org/drawingml/2006/table">
            <a:tbl>
              <a:tblPr firstRow="1" bandRow="1">
                <a:tableStyleId>{5C22544A-7EE6-4342-B048-85BDC9FD1C3A}</a:tableStyleId>
              </a:tblPr>
              <a:tblGrid>
                <a:gridCol w="1807814"/>
                <a:gridCol w="1807814"/>
                <a:gridCol w="1807814"/>
                <a:gridCol w="1807814"/>
                <a:gridCol w="1807814"/>
              </a:tblGrid>
              <a:tr h="594129">
                <a:tc>
                  <a:txBody>
                    <a:bodyPr/>
                    <a:lstStyle/>
                    <a:p>
                      <a:r>
                        <a:rPr lang="en-GB" dirty="0" smtClean="0"/>
                        <a:t>Video</a:t>
                      </a:r>
                      <a:r>
                        <a:rPr lang="en-GB" baseline="0" dirty="0" smtClean="0"/>
                        <a:t> Type</a:t>
                      </a:r>
                      <a:endParaRPr lang="en-GB" dirty="0"/>
                    </a:p>
                  </a:txBody>
                  <a:tcPr/>
                </a:tc>
                <a:tc>
                  <a:txBody>
                    <a:bodyPr/>
                    <a:lstStyle/>
                    <a:p>
                      <a:r>
                        <a:rPr lang="en-GB" dirty="0" smtClean="0"/>
                        <a:t>No. Sold</a:t>
                      </a:r>
                      <a:endParaRPr lang="en-GB" dirty="0"/>
                    </a:p>
                  </a:txBody>
                  <a:tcPr/>
                </a:tc>
                <a:tc>
                  <a:txBody>
                    <a:bodyPr/>
                    <a:lstStyle/>
                    <a:p>
                      <a:r>
                        <a:rPr lang="en-GB" dirty="0" smtClean="0"/>
                        <a:t>Price</a:t>
                      </a:r>
                      <a:r>
                        <a:rPr lang="en-GB" baseline="0" dirty="0" smtClean="0"/>
                        <a:t> per Unit</a:t>
                      </a:r>
                      <a:endParaRPr lang="en-GB" dirty="0"/>
                    </a:p>
                  </a:txBody>
                  <a:tcPr/>
                </a:tc>
                <a:tc>
                  <a:txBody>
                    <a:bodyPr/>
                    <a:lstStyle/>
                    <a:p>
                      <a:r>
                        <a:rPr lang="en-GB" dirty="0" smtClean="0"/>
                        <a:t>Total Sales</a:t>
                      </a:r>
                      <a:endParaRPr lang="en-GB" dirty="0"/>
                    </a:p>
                  </a:txBody>
                  <a:tcPr/>
                </a:tc>
                <a:tc>
                  <a:txBody>
                    <a:bodyPr/>
                    <a:lstStyle/>
                    <a:p>
                      <a:r>
                        <a:rPr lang="en-GB" dirty="0" smtClean="0"/>
                        <a:t>Sales by Numbers</a:t>
                      </a:r>
                      <a:endParaRPr lang="en-GB" dirty="0"/>
                    </a:p>
                  </a:txBody>
                  <a:tcPr/>
                </a:tc>
              </a:tr>
              <a:tr h="518095">
                <a:tc>
                  <a:txBody>
                    <a:bodyPr/>
                    <a:lstStyle/>
                    <a:p>
                      <a:r>
                        <a:rPr lang="en-GB" dirty="0" smtClean="0"/>
                        <a:t>Pilates</a:t>
                      </a:r>
                      <a:endParaRPr lang="en-GB" dirty="0"/>
                    </a:p>
                  </a:txBody>
                  <a:tcPr/>
                </a:tc>
                <a:tc>
                  <a:txBody>
                    <a:bodyPr/>
                    <a:lstStyle/>
                    <a:p>
                      <a:r>
                        <a:rPr lang="en-GB" dirty="0" smtClean="0"/>
                        <a:t>156</a:t>
                      </a:r>
                      <a:endParaRPr lang="en-GB" dirty="0"/>
                    </a:p>
                  </a:txBody>
                  <a:tcPr/>
                </a:tc>
                <a:tc>
                  <a:txBody>
                    <a:bodyPr/>
                    <a:lstStyle/>
                    <a:p>
                      <a:r>
                        <a:rPr lang="en-GB" dirty="0" smtClean="0"/>
                        <a:t>$29.99</a:t>
                      </a:r>
                      <a:endParaRPr lang="en-GB" dirty="0"/>
                    </a:p>
                  </a:txBody>
                  <a:tcPr/>
                </a:tc>
                <a:tc>
                  <a:txBody>
                    <a:bodyPr/>
                    <a:lstStyle/>
                    <a:p>
                      <a:r>
                        <a:rPr lang="en-GB" dirty="0" smtClean="0"/>
                        <a:t>$4,678.44</a:t>
                      </a:r>
                      <a:endParaRPr lang="en-GB" dirty="0"/>
                    </a:p>
                  </a:txBody>
                  <a:tcPr/>
                </a:tc>
                <a:tc>
                  <a:txBody>
                    <a:bodyPr/>
                    <a:lstStyle/>
                    <a:p>
                      <a:pPr algn="r" fontAlgn="b"/>
                      <a:r>
                        <a:rPr lang="en-GB" sz="1800" b="0" i="0" u="none" strike="noStrike" dirty="0">
                          <a:solidFill>
                            <a:srgbClr val="000000"/>
                          </a:solidFill>
                          <a:effectLst/>
                          <a:latin typeface="Calibri" panose="020F0502020204030204" pitchFamily="34" charset="0"/>
                        </a:rPr>
                        <a:t>13.66024518</a:t>
                      </a:r>
                    </a:p>
                  </a:txBody>
                  <a:tcPr marL="9525" marR="9525" marT="9525" marB="0" anchor="b"/>
                </a:tc>
              </a:tr>
              <a:tr h="518095">
                <a:tc>
                  <a:txBody>
                    <a:bodyPr/>
                    <a:lstStyle/>
                    <a:p>
                      <a:r>
                        <a:rPr lang="en-GB" dirty="0" smtClean="0"/>
                        <a:t>Step</a:t>
                      </a:r>
                      <a:endParaRPr lang="en-GB" dirty="0"/>
                    </a:p>
                  </a:txBody>
                  <a:tcPr/>
                </a:tc>
                <a:tc>
                  <a:txBody>
                    <a:bodyPr/>
                    <a:lstStyle/>
                    <a:p>
                      <a:r>
                        <a:rPr lang="en-GB" dirty="0" smtClean="0"/>
                        <a:t>392</a:t>
                      </a:r>
                      <a:endParaRPr lang="en-GB" dirty="0"/>
                    </a:p>
                  </a:txBody>
                  <a:tcPr/>
                </a:tc>
                <a:tc>
                  <a:txBody>
                    <a:bodyPr/>
                    <a:lstStyle/>
                    <a:p>
                      <a:r>
                        <a:rPr lang="en-GB" dirty="0" smtClean="0"/>
                        <a:t>$14.99</a:t>
                      </a:r>
                      <a:endParaRPr lang="en-GB" dirty="0"/>
                    </a:p>
                  </a:txBody>
                  <a:tcPr/>
                </a:tc>
                <a:tc>
                  <a:txBody>
                    <a:bodyPr/>
                    <a:lstStyle/>
                    <a:p>
                      <a:r>
                        <a:rPr lang="en-GB" dirty="0" smtClean="0"/>
                        <a:t>$5,876.08</a:t>
                      </a:r>
                      <a:endParaRPr lang="en-GB" dirty="0"/>
                    </a:p>
                  </a:txBody>
                  <a:tcPr/>
                </a:tc>
                <a:tc>
                  <a:txBody>
                    <a:bodyPr/>
                    <a:lstStyle/>
                    <a:p>
                      <a:pPr algn="r" fontAlgn="b"/>
                      <a:r>
                        <a:rPr lang="en-GB" sz="1800" b="0" i="0" u="none" strike="noStrike" dirty="0">
                          <a:solidFill>
                            <a:srgbClr val="000000"/>
                          </a:solidFill>
                          <a:effectLst/>
                          <a:latin typeface="Calibri" panose="020F0502020204030204" pitchFamily="34" charset="0"/>
                        </a:rPr>
                        <a:t>34.32574431</a:t>
                      </a:r>
                    </a:p>
                  </a:txBody>
                  <a:tcPr marL="9525" marR="9525" marT="9525" marB="0" anchor="b"/>
                </a:tc>
              </a:tr>
              <a:tr h="594129">
                <a:tc>
                  <a:txBody>
                    <a:bodyPr/>
                    <a:lstStyle/>
                    <a:p>
                      <a:r>
                        <a:rPr lang="en-GB" dirty="0" smtClean="0"/>
                        <a:t>Weight Training</a:t>
                      </a:r>
                      <a:endParaRPr lang="en-GB" dirty="0"/>
                    </a:p>
                  </a:txBody>
                  <a:tcPr/>
                </a:tc>
                <a:tc>
                  <a:txBody>
                    <a:bodyPr/>
                    <a:lstStyle/>
                    <a:p>
                      <a:r>
                        <a:rPr lang="en-GB" dirty="0" smtClean="0"/>
                        <a:t>147</a:t>
                      </a:r>
                      <a:endParaRPr lang="en-GB" dirty="0"/>
                    </a:p>
                  </a:txBody>
                  <a:tcPr/>
                </a:tc>
                <a:tc>
                  <a:txBody>
                    <a:bodyPr/>
                    <a:lstStyle/>
                    <a:p>
                      <a:r>
                        <a:rPr lang="en-GB" dirty="0" smtClean="0"/>
                        <a:t>$54.99</a:t>
                      </a:r>
                      <a:endParaRPr lang="en-GB" dirty="0"/>
                    </a:p>
                  </a:txBody>
                  <a:tcPr/>
                </a:tc>
                <a:tc>
                  <a:txBody>
                    <a:bodyPr/>
                    <a:lstStyle/>
                    <a:p>
                      <a:r>
                        <a:rPr lang="en-GB" dirty="0" smtClean="0"/>
                        <a:t>$8,083.53</a:t>
                      </a:r>
                      <a:endParaRPr lang="en-GB" dirty="0"/>
                    </a:p>
                  </a:txBody>
                  <a:tcPr/>
                </a:tc>
                <a:tc>
                  <a:txBody>
                    <a:bodyPr/>
                    <a:lstStyle/>
                    <a:p>
                      <a:pPr algn="r" fontAlgn="b"/>
                      <a:r>
                        <a:rPr lang="en-GB" sz="1800" b="0" i="0" u="none" strike="noStrike" dirty="0">
                          <a:solidFill>
                            <a:srgbClr val="000000"/>
                          </a:solidFill>
                          <a:effectLst/>
                          <a:latin typeface="Calibri" panose="020F0502020204030204" pitchFamily="34" charset="0"/>
                        </a:rPr>
                        <a:t>12.87215412</a:t>
                      </a:r>
                    </a:p>
                  </a:txBody>
                  <a:tcPr marL="9525" marR="9525" marT="9525" marB="0" anchor="b"/>
                </a:tc>
              </a:tr>
              <a:tr h="594129">
                <a:tc>
                  <a:txBody>
                    <a:bodyPr/>
                    <a:lstStyle/>
                    <a:p>
                      <a:r>
                        <a:rPr lang="en-GB" dirty="0" smtClean="0"/>
                        <a:t>Kickboxing</a:t>
                      </a:r>
                      <a:endParaRPr lang="en-GB" dirty="0"/>
                    </a:p>
                  </a:txBody>
                  <a:tcPr/>
                </a:tc>
                <a:tc>
                  <a:txBody>
                    <a:bodyPr/>
                    <a:lstStyle/>
                    <a:p>
                      <a:r>
                        <a:rPr lang="en-GB" dirty="0" smtClean="0"/>
                        <a:t>282</a:t>
                      </a:r>
                      <a:endParaRPr lang="en-GB" dirty="0"/>
                    </a:p>
                  </a:txBody>
                  <a:tcPr/>
                </a:tc>
                <a:tc>
                  <a:txBody>
                    <a:bodyPr/>
                    <a:lstStyle/>
                    <a:p>
                      <a:r>
                        <a:rPr lang="en-GB" dirty="0" smtClean="0"/>
                        <a:t>$29.99</a:t>
                      </a:r>
                      <a:endParaRPr lang="en-GB" dirty="0"/>
                    </a:p>
                  </a:txBody>
                  <a:tcPr/>
                </a:tc>
                <a:tc>
                  <a:txBody>
                    <a:bodyPr/>
                    <a:lstStyle/>
                    <a:p>
                      <a:r>
                        <a:rPr lang="en-GB" dirty="0" smtClean="0"/>
                        <a:t>$8,457.18</a:t>
                      </a:r>
                      <a:endParaRPr lang="en-GB" dirty="0"/>
                    </a:p>
                  </a:txBody>
                  <a:tcPr/>
                </a:tc>
                <a:tc>
                  <a:txBody>
                    <a:bodyPr/>
                    <a:lstStyle/>
                    <a:p>
                      <a:pPr algn="r" fontAlgn="b"/>
                      <a:r>
                        <a:rPr lang="en-GB" sz="1800" b="0" i="0" u="none" strike="noStrike" dirty="0">
                          <a:solidFill>
                            <a:srgbClr val="000000"/>
                          </a:solidFill>
                          <a:effectLst/>
                          <a:latin typeface="Calibri" panose="020F0502020204030204" pitchFamily="34" charset="0"/>
                        </a:rPr>
                        <a:t>24.69352014</a:t>
                      </a:r>
                    </a:p>
                  </a:txBody>
                  <a:tcPr marL="9525" marR="9525" marT="9525" marB="0" anchor="b"/>
                </a:tc>
              </a:tr>
              <a:tr h="518095">
                <a:tc>
                  <a:txBody>
                    <a:bodyPr/>
                    <a:lstStyle/>
                    <a:p>
                      <a:r>
                        <a:rPr lang="en-GB" dirty="0" smtClean="0"/>
                        <a:t>Yoga</a:t>
                      </a:r>
                      <a:endParaRPr lang="en-GB" dirty="0"/>
                    </a:p>
                  </a:txBody>
                  <a:tcPr/>
                </a:tc>
                <a:tc>
                  <a:txBody>
                    <a:bodyPr/>
                    <a:lstStyle/>
                    <a:p>
                      <a:r>
                        <a:rPr lang="en-GB" dirty="0" smtClean="0"/>
                        <a:t>165</a:t>
                      </a:r>
                      <a:endParaRPr lang="en-GB" dirty="0"/>
                    </a:p>
                  </a:txBody>
                  <a:tcPr/>
                </a:tc>
                <a:tc>
                  <a:txBody>
                    <a:bodyPr/>
                    <a:lstStyle/>
                    <a:p>
                      <a:r>
                        <a:rPr lang="en-GB" dirty="0" smtClean="0"/>
                        <a:t>$34.99</a:t>
                      </a:r>
                      <a:endParaRPr lang="en-GB" dirty="0"/>
                    </a:p>
                  </a:txBody>
                  <a:tcPr/>
                </a:tc>
                <a:tc>
                  <a:txBody>
                    <a:bodyPr/>
                    <a:lstStyle/>
                    <a:p>
                      <a:r>
                        <a:rPr lang="en-GB" dirty="0" smtClean="0"/>
                        <a:t>$5,773.35</a:t>
                      </a:r>
                      <a:endParaRPr lang="en-GB" dirty="0"/>
                    </a:p>
                  </a:txBody>
                  <a:tcPr/>
                </a:tc>
                <a:tc>
                  <a:txBody>
                    <a:bodyPr/>
                    <a:lstStyle/>
                    <a:p>
                      <a:pPr algn="r" fontAlgn="b"/>
                      <a:r>
                        <a:rPr lang="en-GB" sz="1800" b="0" i="0" u="none" strike="noStrike" dirty="0">
                          <a:solidFill>
                            <a:srgbClr val="000000"/>
                          </a:solidFill>
                          <a:effectLst/>
                          <a:latin typeface="Calibri" panose="020F0502020204030204" pitchFamily="34" charset="0"/>
                        </a:rPr>
                        <a:t>14.44833625</a:t>
                      </a:r>
                    </a:p>
                  </a:txBody>
                  <a:tcPr marL="9525" marR="9525" marT="9525" marB="0" anchor="b"/>
                </a:tc>
              </a:tr>
              <a:tr h="650713">
                <a:tc>
                  <a:txBody>
                    <a:bodyPr/>
                    <a:lstStyle/>
                    <a:p>
                      <a:r>
                        <a:rPr lang="en-GB" sz="2000" b="1" dirty="0" smtClean="0">
                          <a:solidFill>
                            <a:schemeClr val="bg1"/>
                          </a:solidFill>
                        </a:rPr>
                        <a:t>Total Sales</a:t>
                      </a:r>
                      <a:endParaRPr lang="en-GB" sz="2000" b="1" dirty="0">
                        <a:solidFill>
                          <a:schemeClr val="bg1"/>
                        </a:solidFill>
                      </a:endParaRPr>
                    </a:p>
                  </a:txBody>
                  <a:tcPr>
                    <a:solidFill>
                      <a:schemeClr val="accent1">
                        <a:lumMod val="50000"/>
                      </a:schemeClr>
                    </a:solidFill>
                  </a:tcPr>
                </a:tc>
                <a:tc>
                  <a:txBody>
                    <a:bodyPr/>
                    <a:lstStyle/>
                    <a:p>
                      <a:r>
                        <a:rPr lang="en-GB" sz="2000" b="1" dirty="0" smtClean="0">
                          <a:solidFill>
                            <a:schemeClr val="bg1"/>
                          </a:solidFill>
                        </a:rPr>
                        <a:t>1,142</a:t>
                      </a:r>
                      <a:endParaRPr lang="en-GB" sz="2000" b="1" dirty="0">
                        <a:solidFill>
                          <a:schemeClr val="bg1"/>
                        </a:solidFill>
                      </a:endParaRPr>
                    </a:p>
                  </a:txBody>
                  <a:tcPr>
                    <a:solidFill>
                      <a:schemeClr val="accent1">
                        <a:lumMod val="50000"/>
                      </a:schemeClr>
                    </a:solidFill>
                  </a:tcPr>
                </a:tc>
                <a:tc>
                  <a:txBody>
                    <a:bodyPr/>
                    <a:lstStyle/>
                    <a:p>
                      <a:endParaRPr lang="en-GB" sz="2000" b="1" dirty="0">
                        <a:solidFill>
                          <a:schemeClr val="bg1"/>
                        </a:solidFill>
                      </a:endParaRPr>
                    </a:p>
                  </a:txBody>
                  <a:tcPr>
                    <a:solidFill>
                      <a:schemeClr val="accent1">
                        <a:lumMod val="50000"/>
                      </a:schemeClr>
                    </a:solidFill>
                  </a:tcPr>
                </a:tc>
                <a:tc>
                  <a:txBody>
                    <a:bodyPr/>
                    <a:lstStyle/>
                    <a:p>
                      <a:r>
                        <a:rPr lang="en-GB" sz="2000" b="1" dirty="0" smtClean="0">
                          <a:solidFill>
                            <a:schemeClr val="bg1"/>
                          </a:solidFill>
                        </a:rPr>
                        <a:t>$32,868.58</a:t>
                      </a:r>
                      <a:endParaRPr lang="en-GB" sz="2000" b="1" dirty="0">
                        <a:solidFill>
                          <a:schemeClr val="bg1"/>
                        </a:solidFill>
                      </a:endParaRPr>
                    </a:p>
                  </a:txBody>
                  <a:tcPr>
                    <a:solidFill>
                      <a:schemeClr val="accent1">
                        <a:lumMod val="50000"/>
                      </a:schemeClr>
                    </a:solidFill>
                  </a:tcPr>
                </a:tc>
                <a:tc>
                  <a:txBody>
                    <a:bodyPr/>
                    <a:lstStyle/>
                    <a:p>
                      <a:endParaRPr lang="en-GB" sz="2000" b="1" dirty="0">
                        <a:solidFill>
                          <a:schemeClr val="bg1"/>
                        </a:solidFill>
                      </a:endParaRPr>
                    </a:p>
                  </a:txBody>
                  <a:tcPr>
                    <a:solidFill>
                      <a:schemeClr val="accent1">
                        <a:lumMod val="50000"/>
                      </a:schemeClr>
                    </a:solidFill>
                  </a:tcPr>
                </a:tc>
              </a:tr>
            </a:tbl>
          </a:graphicData>
        </a:graphic>
      </p:graphicFrame>
    </p:spTree>
    <p:extLst>
      <p:ext uri="{BB962C8B-B14F-4D97-AF65-F5344CB8AC3E}">
        <p14:creationId xmlns:p14="http://schemas.microsoft.com/office/powerpoint/2010/main" val="3556563138"/>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heckerboard(across)">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Sales by Revenue</a:t>
            </a:r>
            <a:endParaRPr lang="en-GB" dirty="0"/>
          </a:p>
        </p:txBody>
      </p:sp>
      <p:sp>
        <p:nvSpPr>
          <p:cNvPr id="3" name="Content Placeholder 2"/>
          <p:cNvSpPr>
            <a:spLocks noGrp="1"/>
          </p:cNvSpPr>
          <p:nvPr>
            <p:ph idx="1"/>
          </p:nvPr>
        </p:nvSpPr>
        <p:spPr>
          <a:xfrm>
            <a:off x="1097280" y="1845734"/>
            <a:ext cx="7027389" cy="1362161"/>
          </a:xfrm>
        </p:spPr>
        <p:txBody>
          <a:bodyPr/>
          <a:lstStyle/>
          <a:p>
            <a:pPr marL="0" indent="0">
              <a:buNone/>
            </a:pPr>
            <a:r>
              <a:rPr lang="en-GB" dirty="0" smtClean="0"/>
              <a:t>1,142 units of videos sold for 100% total revenue. </a:t>
            </a:r>
          </a:p>
          <a:p>
            <a:pPr>
              <a:buFont typeface="Wingdings" panose="05000000000000000000" pitchFamily="2" charset="2"/>
              <a:buChar char="Ø"/>
            </a:pPr>
            <a:r>
              <a:rPr lang="en-GB" dirty="0" smtClean="0"/>
              <a:t>This can be used to forecast next week’s sales</a:t>
            </a:r>
          </a:p>
          <a:p>
            <a:pPr marL="0" indent="0">
              <a:buNone/>
            </a:pPr>
            <a:endParaRPr lang="en-GB" dirty="0"/>
          </a:p>
        </p:txBody>
      </p:sp>
      <p:sp>
        <p:nvSpPr>
          <p:cNvPr id="5" name="Rectangle 4"/>
          <p:cNvSpPr/>
          <p:nvPr/>
        </p:nvSpPr>
        <p:spPr>
          <a:xfrm>
            <a:off x="3078480" y="3316269"/>
            <a:ext cx="6096000" cy="1477328"/>
          </a:xfrm>
          <a:prstGeom prst="rect">
            <a:avLst/>
          </a:prstGeom>
        </p:spPr>
        <p:txBody>
          <a:bodyPr>
            <a:spAutoFit/>
          </a:bodyPr>
          <a:lstStyle/>
          <a:p>
            <a:r>
              <a:rPr lang="en-GB" sz="2400" dirty="0">
                <a:solidFill>
                  <a:schemeClr val="accent1"/>
                </a:solidFill>
              </a:rPr>
              <a:t>Four Ways to Increase Sales Revenue</a:t>
            </a:r>
            <a:r>
              <a:rPr lang="en-GB" sz="2400" dirty="0"/>
              <a:t>:</a:t>
            </a:r>
          </a:p>
          <a:p>
            <a:pPr lvl="1">
              <a:buFont typeface="Wingdings" panose="05000000000000000000" pitchFamily="2" charset="2"/>
              <a:buChar char="Ø"/>
            </a:pPr>
            <a:r>
              <a:rPr lang="en-GB" sz="2200" dirty="0"/>
              <a:t>Increase the number of customers</a:t>
            </a:r>
          </a:p>
          <a:p>
            <a:pPr lvl="1">
              <a:buFont typeface="Wingdings" panose="05000000000000000000" pitchFamily="2" charset="2"/>
              <a:buChar char="Ø"/>
            </a:pPr>
            <a:r>
              <a:rPr lang="en-GB" sz="2200" dirty="0"/>
              <a:t>Increase purchase frequency per customer</a:t>
            </a:r>
          </a:p>
          <a:p>
            <a:pPr lvl="1">
              <a:buFont typeface="Wingdings" panose="05000000000000000000" pitchFamily="2" charset="2"/>
              <a:buChar char="Ø"/>
            </a:pPr>
            <a:r>
              <a:rPr lang="en-GB" sz="2200" dirty="0"/>
              <a:t>Raise prices per unit</a:t>
            </a:r>
          </a:p>
        </p:txBody>
      </p:sp>
    </p:spTree>
    <p:extLst>
      <p:ext uri="{BB962C8B-B14F-4D97-AF65-F5344CB8AC3E}">
        <p14:creationId xmlns:p14="http://schemas.microsoft.com/office/powerpoint/2010/main" val="2913844131"/>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3"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plus(in)">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3" presetClass="entr" presetSubtype="16"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plus(in)">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1" presetClass="exit" presetSubtype="0" fill="hold" grpId="0" nodeType="clickEffect">
                                  <p:stCondLst>
                                    <p:cond delay="0"/>
                                  </p:stCondLst>
                                  <p:childTnLst>
                                    <p:anim calcmode="lin" valueType="num">
                                      <p:cBhvr>
                                        <p:cTn id="16" dur="1000"/>
                                        <p:tgtEl>
                                          <p:spTgt spid="5"/>
                                        </p:tgtEl>
                                        <p:attrNameLst>
                                          <p:attrName>ppt_w</p:attrName>
                                        </p:attrNameLst>
                                      </p:cBhvr>
                                      <p:tavLst>
                                        <p:tav tm="0">
                                          <p:val>
                                            <p:strVal val="ppt_w"/>
                                          </p:val>
                                        </p:tav>
                                        <p:tav tm="100000">
                                          <p:val>
                                            <p:fltVal val="0"/>
                                          </p:val>
                                        </p:tav>
                                      </p:tavLst>
                                    </p:anim>
                                    <p:anim calcmode="lin" valueType="num">
                                      <p:cBhvr>
                                        <p:cTn id="17" dur="1000"/>
                                        <p:tgtEl>
                                          <p:spTgt spid="5"/>
                                        </p:tgtEl>
                                        <p:attrNameLst>
                                          <p:attrName>ppt_h</p:attrName>
                                        </p:attrNameLst>
                                      </p:cBhvr>
                                      <p:tavLst>
                                        <p:tav tm="0">
                                          <p:val>
                                            <p:strVal val="ppt_h"/>
                                          </p:val>
                                        </p:tav>
                                        <p:tav tm="100000">
                                          <p:val>
                                            <p:fltVal val="0"/>
                                          </p:val>
                                        </p:tav>
                                      </p:tavLst>
                                    </p:anim>
                                    <p:anim calcmode="lin" valueType="num">
                                      <p:cBhvr>
                                        <p:cTn id="18" dur="1000"/>
                                        <p:tgtEl>
                                          <p:spTgt spid="5"/>
                                        </p:tgtEl>
                                        <p:attrNameLst>
                                          <p:attrName>style.rotation</p:attrName>
                                        </p:attrNameLst>
                                      </p:cBhvr>
                                      <p:tavLst>
                                        <p:tav tm="0">
                                          <p:val>
                                            <p:fltVal val="0"/>
                                          </p:val>
                                        </p:tav>
                                        <p:tav tm="100000">
                                          <p:val>
                                            <p:fltVal val="90"/>
                                          </p:val>
                                        </p:tav>
                                      </p:tavLst>
                                    </p:anim>
                                    <p:animEffect transition="out" filter="fade">
                                      <p:cBhvr>
                                        <p:cTn id="19" dur="1000"/>
                                        <p:tgtEl>
                                          <p:spTgt spid="5"/>
                                        </p:tgtEl>
                                      </p:cBhvr>
                                    </p:animEffect>
                                    <p:set>
                                      <p:cBhvr>
                                        <p:cTn id="20" dur="1" fill="hold">
                                          <p:stCondLst>
                                            <p:cond delay="9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Sales Visual Representation</a:t>
            </a:r>
            <a:endParaRPr lang="en-GB" dirty="0"/>
          </a:p>
        </p:txBody>
      </p:sp>
      <p:graphicFrame>
        <p:nvGraphicFramePr>
          <p:cNvPr id="4" name="Chart 3"/>
          <p:cNvGraphicFramePr>
            <a:graphicFrameLocks/>
          </p:cNvGraphicFramePr>
          <p:nvPr>
            <p:extLst>
              <p:ext uri="{D42A27DB-BD31-4B8C-83A1-F6EECF244321}">
                <p14:modId xmlns:p14="http://schemas.microsoft.com/office/powerpoint/2010/main" val="758259081"/>
              </p:ext>
            </p:extLst>
          </p:nvPr>
        </p:nvGraphicFramePr>
        <p:xfrm>
          <a:off x="1097281" y="2027419"/>
          <a:ext cx="5348490" cy="3968646"/>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Box 4"/>
          <p:cNvSpPr txBox="1"/>
          <p:nvPr/>
        </p:nvSpPr>
        <p:spPr>
          <a:xfrm>
            <a:off x="7824866" y="2563318"/>
            <a:ext cx="3330814" cy="923330"/>
          </a:xfrm>
          <a:prstGeom prst="rect">
            <a:avLst/>
          </a:prstGeom>
          <a:solidFill>
            <a:schemeClr val="accent6">
              <a:lumMod val="75000"/>
            </a:schemeClr>
          </a:solidFill>
        </p:spPr>
        <p:txBody>
          <a:bodyPr wrap="square" rtlCol="0">
            <a:spAutoFit/>
          </a:bodyPr>
          <a:lstStyle/>
          <a:p>
            <a:r>
              <a:rPr lang="en-GB" b="1" dirty="0" smtClean="0">
                <a:solidFill>
                  <a:schemeClr val="bg1"/>
                </a:solidFill>
              </a:rPr>
              <a:t>Comment</a:t>
            </a:r>
          </a:p>
          <a:p>
            <a:pPr marL="285750" indent="-285750">
              <a:buFont typeface="Wingdings" panose="05000000000000000000" pitchFamily="2" charset="2"/>
              <a:buChar char="q"/>
            </a:pPr>
            <a:r>
              <a:rPr lang="en-GB" dirty="0" smtClean="0"/>
              <a:t>The Sales Increased by Numbers</a:t>
            </a:r>
            <a:endParaRPr lang="en-GB" dirty="0"/>
          </a:p>
        </p:txBody>
      </p:sp>
    </p:spTree>
    <p:extLst>
      <p:ext uri="{BB962C8B-B14F-4D97-AF65-F5344CB8AC3E}">
        <p14:creationId xmlns:p14="http://schemas.microsoft.com/office/powerpoint/2010/main" val="368504570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7" presetClass="path" presetSubtype="0" accel="50000" decel="50000" fill="hold" grpId="1" nodeType="clickEffect">
                                  <p:stCondLst>
                                    <p:cond delay="0"/>
                                  </p:stCondLst>
                                  <p:childTnLst>
                                    <p:animMotion origin="layout" path="M 4.58333E-6 -2.22222E-6 L 0.06705 0.04005 C 0.08099 0.04908 0.10195 0.05394 0.12395 0.05394 C 0.14895 0.05394 0.16901 0.04908 0.18294 0.04005 L 0.25 -2.22222E-6 " pathEditMode="relative" rAng="0" ptsTypes="AAAAA">
                                      <p:cBhvr>
                                        <p:cTn id="10" dur="2000" fill="hold"/>
                                        <p:tgtEl>
                                          <p:spTgt spid="5"/>
                                        </p:tgtEl>
                                        <p:attrNameLst>
                                          <p:attrName>ppt_x</p:attrName>
                                          <p:attrName>ppt_y</p:attrName>
                                        </p:attrNameLst>
                                      </p:cBhvr>
                                      <p:rCtr x="12500" y="2685"/>
                                    </p:animMotion>
                                  </p:childTnLst>
                                </p:cTn>
                              </p:par>
                            </p:childTnLst>
                          </p:cTn>
                        </p:par>
                      </p:childTnLst>
                    </p:cTn>
                  </p:par>
                  <p:par>
                    <p:cTn id="11" fill="hold">
                      <p:stCondLst>
                        <p:cond delay="indefinite"/>
                      </p:stCondLst>
                      <p:childTnLst>
                        <p:par>
                          <p:cTn id="12" fill="hold">
                            <p:stCondLst>
                              <p:cond delay="0"/>
                            </p:stCondLst>
                            <p:childTnLst>
                              <p:par>
                                <p:cTn id="13" presetID="45"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2000"/>
                                        <p:tgtEl>
                                          <p:spTgt spid="4"/>
                                        </p:tgtEl>
                                      </p:cBhvr>
                                    </p:animEffect>
                                    <p:anim calcmode="lin" valueType="num">
                                      <p:cBhvr>
                                        <p:cTn id="16" dur="2000" fill="hold"/>
                                        <p:tgtEl>
                                          <p:spTgt spid="4"/>
                                        </p:tgtEl>
                                        <p:attrNameLst>
                                          <p:attrName>ppt_w</p:attrName>
                                        </p:attrNameLst>
                                      </p:cBhvr>
                                      <p:tavLst>
                                        <p:tav tm="0" fmla="#ppt_w*sin(2.5*pi*$)">
                                          <p:val>
                                            <p:fltVal val="0"/>
                                          </p:val>
                                        </p:tav>
                                        <p:tav tm="100000">
                                          <p:val>
                                            <p:fltVal val="1"/>
                                          </p:val>
                                        </p:tav>
                                      </p:tavLst>
                                    </p:anim>
                                    <p:anim calcmode="lin" valueType="num">
                                      <p:cBhvr>
                                        <p:cTn id="17" dur="2000" fill="hold"/>
                                        <p:tgtEl>
                                          <p:spTgt spid="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P spid="5" grpId="0" animBg="1"/>
      <p:bldP spid="5" grpId="1" animBg="1"/>
    </p:bldLst>
  </p:timing>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757</TotalTime>
  <Words>431</Words>
  <Application>Microsoft Office PowerPoint</Application>
  <PresentationFormat>Widescreen</PresentationFormat>
  <Paragraphs>92</Paragraphs>
  <Slides>6</Slides>
  <Notes>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vt:i4>
      </vt:variant>
    </vt:vector>
  </HeadingPairs>
  <TitlesOfParts>
    <vt:vector size="10" baseType="lpstr">
      <vt:lpstr>Calibri</vt:lpstr>
      <vt:lpstr>Calibri Light</vt:lpstr>
      <vt:lpstr>Wingdings</vt:lpstr>
      <vt:lpstr>Retrospect</vt:lpstr>
      <vt:lpstr>Sturgeon Point Products  Video Sales </vt:lpstr>
      <vt:lpstr>Total Weekly Sales </vt:lpstr>
      <vt:lpstr>Revenue</vt:lpstr>
      <vt:lpstr>Sales by Numbers</vt:lpstr>
      <vt:lpstr>Sales by Revenue</vt:lpstr>
      <vt:lpstr>Sales Visual Representation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Sturgeon Point Products Video Sales</dc:title>
  <dc:creator>Anne</dc:creator>
  <cp:lastModifiedBy>Anne</cp:lastModifiedBy>
  <cp:revision>29</cp:revision>
  <dcterms:created xsi:type="dcterms:W3CDTF">2020-01-26T12:48:30Z</dcterms:created>
  <dcterms:modified xsi:type="dcterms:W3CDTF">2020-01-27T01:26:29Z</dcterms:modified>
</cp:coreProperties>
</file>